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6" r:id="rId3"/>
    <p:sldId id="338" r:id="rId4"/>
    <p:sldId id="368" r:id="rId5"/>
    <p:sldId id="369" r:id="rId6"/>
    <p:sldId id="339" r:id="rId7"/>
    <p:sldId id="342" r:id="rId8"/>
    <p:sldId id="361" r:id="rId9"/>
    <p:sldId id="343" r:id="rId10"/>
    <p:sldId id="344" r:id="rId11"/>
    <p:sldId id="345" r:id="rId12"/>
    <p:sldId id="373" r:id="rId13"/>
    <p:sldId id="371" r:id="rId14"/>
    <p:sldId id="372" r:id="rId15"/>
    <p:sldId id="349" r:id="rId16"/>
    <p:sldId id="374" r:id="rId17"/>
    <p:sldId id="375" r:id="rId18"/>
    <p:sldId id="346" r:id="rId19"/>
    <p:sldId id="362" r:id="rId20"/>
    <p:sldId id="350" r:id="rId21"/>
    <p:sldId id="351" r:id="rId22"/>
    <p:sldId id="370" r:id="rId23"/>
    <p:sldId id="363" r:id="rId24"/>
    <p:sldId id="352" r:id="rId25"/>
    <p:sldId id="353" r:id="rId26"/>
    <p:sldId id="354" r:id="rId27"/>
    <p:sldId id="364" r:id="rId28"/>
    <p:sldId id="365" r:id="rId29"/>
    <p:sldId id="329" r:id="rId30"/>
    <p:sldId id="366" r:id="rId31"/>
    <p:sldId id="355" r:id="rId32"/>
    <p:sldId id="367" r:id="rId33"/>
    <p:sldId id="357" r:id="rId34"/>
    <p:sldId id="359" r:id="rId35"/>
    <p:sldId id="360" r:id="rId36"/>
    <p:sldId id="272" r:id="rId3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CC"/>
    <a:srgbClr val="99CCFF"/>
    <a:srgbClr val="EB2D2D"/>
    <a:srgbClr val="EB5F5F"/>
    <a:srgbClr val="008080"/>
    <a:srgbClr val="0099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Возраст</a:t>
            </a:r>
          </a:p>
        </c:rich>
      </c:tx>
      <c:layout>
        <c:manualLayout>
          <c:xMode val="edge"/>
          <c:yMode val="edge"/>
          <c:x val="0.44932432432432451"/>
          <c:y val="2.1276595744680851E-2"/>
        </c:manualLayout>
      </c:layout>
      <c:spPr>
        <a:noFill/>
        <a:ln w="25334">
          <a:noFill/>
        </a:ln>
      </c:spPr>
    </c:title>
    <c:plotArea>
      <c:layout>
        <c:manualLayout>
          <c:layoutTarget val="inner"/>
          <c:xMode val="edge"/>
          <c:yMode val="edge"/>
          <c:x val="9.7972972972973041E-2"/>
          <c:y val="0.1622340425531916"/>
          <c:w val="0.84684684684684708"/>
          <c:h val="0.57712765957446832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</c:v>
                </c:pt>
                <c:pt idx="1">
                  <c:v>20</c:v>
                </c:pt>
                <c:pt idx="2">
                  <c:v>25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41</c:v>
                </c:pt>
                <c:pt idx="1">
                  <c:v>37</c:v>
                </c:pt>
                <c:pt idx="2">
                  <c:v>33</c:v>
                </c:pt>
                <c:pt idx="3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26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dLbl>
              <c:idx val="3"/>
              <c:delete val="1"/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Затруднились ответить + Отказ от ответа</c:v>
                </c:pt>
              </c:strCache>
            </c:strRef>
          </c:tx>
          <c:spPr>
            <a:solidFill>
              <a:srgbClr val="C0C0C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</c:v>
                </c:pt>
                <c:pt idx="1">
                  <c:v>25-39</c:v>
                </c:pt>
                <c:pt idx="2">
                  <c:v>40-54</c:v>
                </c:pt>
                <c:pt idx="3">
                  <c:v>55+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17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overlap val="100"/>
        <c:axId val="87078016"/>
        <c:axId val="87079552"/>
      </c:barChart>
      <c:catAx>
        <c:axId val="87078016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079552"/>
        <c:crosses val="autoZero"/>
        <c:auto val="1"/>
        <c:lblAlgn val="ctr"/>
        <c:lblOffset val="100"/>
        <c:tickLblSkip val="1"/>
        <c:tickMarkSkip val="1"/>
      </c:catAx>
      <c:valAx>
        <c:axId val="87079552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7078016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27027027027027045"/>
          <c:y val="0.76595744680851086"/>
          <c:w val="0.48986486486486519"/>
          <c:h val="0.23670212765957441"/>
        </c:manualLayout>
      </c:layout>
      <c:spPr>
        <a:noFill/>
        <a:ln w="25334">
          <a:noFill/>
        </a:ln>
      </c:spPr>
      <c:txPr>
        <a:bodyPr/>
        <a:lstStyle/>
        <a:p>
          <a:pPr>
            <a:defRPr sz="109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104979458452781"/>
          <c:y val="2.885747963006283E-2"/>
          <c:w val="0.5895020541547219"/>
          <c:h val="0.7209650144475826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Высшее образование</c:v>
                </c:pt>
                <c:pt idx="3">
                  <c:v>Среднее образование</c:v>
                </c:pt>
                <c:pt idx="4">
                  <c:v>Высшее образование</c:v>
                </c:pt>
                <c:pt idx="5">
                  <c:v>Среднее образование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</c:v>
                </c:pt>
                <c:pt idx="1">
                  <c:v>19</c:v>
                </c:pt>
                <c:pt idx="2">
                  <c:v>27</c:v>
                </c:pt>
                <c:pt idx="3">
                  <c:v>27</c:v>
                </c:pt>
                <c:pt idx="4">
                  <c:v>42</c:v>
                </c:pt>
                <c:pt idx="5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Высшее образование</c:v>
                </c:pt>
                <c:pt idx="3">
                  <c:v>Среднее образование</c:v>
                </c:pt>
                <c:pt idx="4">
                  <c:v>Высшее образование</c:v>
                </c:pt>
                <c:pt idx="5">
                  <c:v>Среднее образование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</c:v>
                </c:pt>
                <c:pt idx="1">
                  <c:v>17</c:v>
                </c:pt>
                <c:pt idx="2">
                  <c:v>22</c:v>
                </c:pt>
                <c:pt idx="3">
                  <c:v>26</c:v>
                </c:pt>
                <c:pt idx="4">
                  <c:v>18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Высшее образование</c:v>
                </c:pt>
                <c:pt idx="3">
                  <c:v>Среднее образование</c:v>
                </c:pt>
                <c:pt idx="4">
                  <c:v>Высшее образование</c:v>
                </c:pt>
                <c:pt idx="5">
                  <c:v>Среднее образование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48</c:v>
                </c:pt>
                <c:pt idx="1">
                  <c:v>35</c:v>
                </c:pt>
                <c:pt idx="2">
                  <c:v>41</c:v>
                </c:pt>
                <c:pt idx="3">
                  <c:v>32</c:v>
                </c:pt>
                <c:pt idx="4">
                  <c:v>26</c:v>
                </c:pt>
                <c:pt idx="5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 + Затрудняюсь ответить + Нет ответа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Высшее образование</c:v>
                </c:pt>
                <c:pt idx="3">
                  <c:v>Среднее образование</c:v>
                </c:pt>
                <c:pt idx="4">
                  <c:v>Высшее образование</c:v>
                </c:pt>
                <c:pt idx="5">
                  <c:v>Среднее образование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10</c:v>
                </c:pt>
                <c:pt idx="3">
                  <c:v>15</c:v>
                </c:pt>
                <c:pt idx="4">
                  <c:v>14</c:v>
                </c:pt>
                <c:pt idx="5">
                  <c:v>26</c:v>
                </c:pt>
              </c:numCache>
            </c:numRef>
          </c:val>
        </c:ser>
        <c:dLbls>
          <c:showVal val="1"/>
        </c:dLbls>
        <c:overlap val="100"/>
        <c:axId val="88857984"/>
        <c:axId val="88876928"/>
      </c:barChart>
      <c:catAx>
        <c:axId val="8885798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876928"/>
        <c:crosses val="autoZero"/>
        <c:auto val="1"/>
        <c:lblAlgn val="ctr"/>
        <c:lblOffset val="100"/>
        <c:tickLblSkip val="1"/>
        <c:tickMarkSkip val="1"/>
      </c:catAx>
      <c:valAx>
        <c:axId val="88876928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885798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7060500200583889"/>
          <c:y val="0.73714564710998953"/>
          <c:w val="0.78685914911435628"/>
          <c:h val="0.22101072942990535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959426417923122"/>
          <c:y val="2.885747963006283E-2"/>
          <c:w val="0.72040573582076883"/>
          <c:h val="0.72096501444758299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Столица</c:v>
                </c:pt>
                <c:pt idx="1">
                  <c:v>Село</c:v>
                </c:pt>
                <c:pt idx="2">
                  <c:v>Столица</c:v>
                </c:pt>
                <c:pt idx="3">
                  <c:v>Село</c:v>
                </c:pt>
                <c:pt idx="4">
                  <c:v>Столица</c:v>
                </c:pt>
                <c:pt idx="5">
                  <c:v>Село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</c:v>
                </c:pt>
                <c:pt idx="1">
                  <c:v>24</c:v>
                </c:pt>
                <c:pt idx="2">
                  <c:v>26</c:v>
                </c:pt>
                <c:pt idx="3">
                  <c:v>37</c:v>
                </c:pt>
                <c:pt idx="4">
                  <c:v>43</c:v>
                </c:pt>
                <c:pt idx="5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Столица</c:v>
                </c:pt>
                <c:pt idx="1">
                  <c:v>Село</c:v>
                </c:pt>
                <c:pt idx="2">
                  <c:v>Столица</c:v>
                </c:pt>
                <c:pt idx="3">
                  <c:v>Село</c:v>
                </c:pt>
                <c:pt idx="4">
                  <c:v>Столица</c:v>
                </c:pt>
                <c:pt idx="5">
                  <c:v>Село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27</c:v>
                </c:pt>
                <c:pt idx="3">
                  <c:v>22</c:v>
                </c:pt>
                <c:pt idx="4">
                  <c:v>21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Столица</c:v>
                </c:pt>
                <c:pt idx="1">
                  <c:v>Село</c:v>
                </c:pt>
                <c:pt idx="2">
                  <c:v>Столица</c:v>
                </c:pt>
                <c:pt idx="3">
                  <c:v>Село</c:v>
                </c:pt>
                <c:pt idx="4">
                  <c:v>Столица</c:v>
                </c:pt>
                <c:pt idx="5">
                  <c:v>Село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35</c:v>
                </c:pt>
                <c:pt idx="1">
                  <c:v>32</c:v>
                </c:pt>
                <c:pt idx="2">
                  <c:v>31</c:v>
                </c:pt>
                <c:pt idx="3">
                  <c:v>35</c:v>
                </c:pt>
                <c:pt idx="4">
                  <c:v>27</c:v>
                </c:pt>
                <c:pt idx="5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 + Затрудняюсь ответить + Нет ответа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Столица</c:v>
                </c:pt>
                <c:pt idx="1">
                  <c:v>Село</c:v>
                </c:pt>
                <c:pt idx="2">
                  <c:v>Столица</c:v>
                </c:pt>
                <c:pt idx="3">
                  <c:v>Село</c:v>
                </c:pt>
                <c:pt idx="4">
                  <c:v>Столица</c:v>
                </c:pt>
                <c:pt idx="5">
                  <c:v>Село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28</c:v>
                </c:pt>
                <c:pt idx="1">
                  <c:v>26</c:v>
                </c:pt>
                <c:pt idx="2">
                  <c:v>16</c:v>
                </c:pt>
                <c:pt idx="3">
                  <c:v>6</c:v>
                </c:pt>
                <c:pt idx="4">
                  <c:v>9</c:v>
                </c:pt>
                <c:pt idx="5">
                  <c:v>22</c:v>
                </c:pt>
              </c:numCache>
            </c:numRef>
          </c:val>
        </c:ser>
        <c:dLbls>
          <c:showVal val="1"/>
        </c:dLbls>
        <c:overlap val="100"/>
        <c:axId val="142344192"/>
        <c:axId val="142817152"/>
      </c:barChart>
      <c:catAx>
        <c:axId val="14234419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2817152"/>
        <c:crosses val="autoZero"/>
        <c:auto val="1"/>
        <c:lblAlgn val="ctr"/>
        <c:lblOffset val="100"/>
        <c:tickLblSkip val="1"/>
        <c:tickMarkSkip val="1"/>
      </c:catAx>
      <c:valAx>
        <c:axId val="142817152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42344192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7060500200583889"/>
          <c:y val="0.73714564710998987"/>
          <c:w val="0.78685914911435628"/>
          <c:h val="0.22101072942990535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5545889787205381"/>
          <c:y val="2.885747963006283E-2"/>
          <c:w val="0.64454110212794613"/>
          <c:h val="0.72096501444758299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18-30 лет</c:v>
                </c:pt>
                <c:pt idx="1">
                  <c:v>61 год и старше</c:v>
                </c:pt>
                <c:pt idx="2">
                  <c:v>18-30 лет</c:v>
                </c:pt>
                <c:pt idx="3">
                  <c:v>61 год и старше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</c:v>
                </c:pt>
                <c:pt idx="1">
                  <c:v>38</c:v>
                </c:pt>
                <c:pt idx="2">
                  <c:v>18</c:v>
                </c:pt>
                <c:pt idx="3">
                  <c:v>44</c:v>
                </c:pt>
                <c:pt idx="4">
                  <c:v>29</c:v>
                </c:pt>
                <c:pt idx="5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18-30 лет</c:v>
                </c:pt>
                <c:pt idx="1">
                  <c:v>61 год и старше</c:v>
                </c:pt>
                <c:pt idx="2">
                  <c:v>18-30 лет</c:v>
                </c:pt>
                <c:pt idx="3">
                  <c:v>61 год и старше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15</c:v>
                </c:pt>
                <c:pt idx="1">
                  <c:v>8</c:v>
                </c:pt>
                <c:pt idx="2">
                  <c:v>28</c:v>
                </c:pt>
                <c:pt idx="3">
                  <c:v>16</c:v>
                </c:pt>
                <c:pt idx="4">
                  <c:v>21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18-30 лет</c:v>
                </c:pt>
                <c:pt idx="1">
                  <c:v>61 год и старше</c:v>
                </c:pt>
                <c:pt idx="2">
                  <c:v>18-30 лет</c:v>
                </c:pt>
                <c:pt idx="3">
                  <c:v>61 год и старше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29</c:v>
                </c:pt>
                <c:pt idx="1">
                  <c:v>46</c:v>
                </c:pt>
                <c:pt idx="2">
                  <c:v>32</c:v>
                </c:pt>
                <c:pt idx="3">
                  <c:v>24</c:v>
                </c:pt>
                <c:pt idx="4">
                  <c:v>24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 + Затрудняюсь ответить + Нет ответа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18-30 лет</c:v>
                </c:pt>
                <c:pt idx="1">
                  <c:v>61 год и старше</c:v>
                </c:pt>
                <c:pt idx="2">
                  <c:v>18-30 лет</c:v>
                </c:pt>
                <c:pt idx="3">
                  <c:v>61 год и старше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45</c:v>
                </c:pt>
                <c:pt idx="1">
                  <c:v>8</c:v>
                </c:pt>
                <c:pt idx="2">
                  <c:v>22</c:v>
                </c:pt>
                <c:pt idx="3">
                  <c:v>16</c:v>
                </c:pt>
                <c:pt idx="4">
                  <c:v>26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overlap val="100"/>
        <c:axId val="101241984"/>
        <c:axId val="123384960"/>
      </c:barChart>
      <c:catAx>
        <c:axId val="10124198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3384960"/>
        <c:crosses val="autoZero"/>
        <c:auto val="1"/>
        <c:lblAlgn val="ctr"/>
        <c:lblOffset val="100"/>
        <c:tickLblSkip val="1"/>
        <c:tickMarkSkip val="1"/>
      </c:catAx>
      <c:valAx>
        <c:axId val="123384960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0124198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7060500200583889"/>
          <c:y val="0.73714564710998987"/>
          <c:w val="0.78685914911435628"/>
          <c:h val="0.22101072942990535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Среднее</a:t>
            </a:r>
            <a:endParaRPr lang="ru-RU" dirty="0"/>
          </a:p>
        </c:rich>
      </c:tx>
      <c:layout>
        <c:manualLayout>
          <c:xMode val="edge"/>
          <c:yMode val="edge"/>
          <c:x val="0.4431944668128831"/>
          <c:y val="3.1393112631237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85"/>
          <c:y val="0.13468000602298871"/>
          <c:w val="0.71175701526667889"/>
          <c:h val="0.71975131715046081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</c:v>
                </c:pt>
                <c:pt idx="1">
                  <c:v>41</c:v>
                </c:pt>
                <c:pt idx="2">
                  <c:v>57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38</c:v>
                </c:pt>
                <c:pt idx="1">
                  <c:v>41</c:v>
                </c:pt>
                <c:pt idx="2">
                  <c:v>31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overlap val="100"/>
        <c:axId val="88626304"/>
        <c:axId val="88627840"/>
      </c:barChart>
      <c:catAx>
        <c:axId val="8862630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627840"/>
        <c:crosses val="autoZero"/>
        <c:auto val="1"/>
        <c:lblAlgn val="ctr"/>
        <c:lblOffset val="100"/>
        <c:tickLblSkip val="1"/>
        <c:tickMarkSkip val="1"/>
      </c:catAx>
      <c:valAx>
        <c:axId val="88627840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862630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255E-2"/>
          <c:y val="0.86790697042281839"/>
          <c:w val="0.83794965197963134"/>
          <c:h val="0.13209302957718175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</a:t>
            </a:r>
            <a:endParaRPr lang="ru-RU" dirty="0"/>
          </a:p>
        </c:rich>
      </c:tx>
      <c:layout>
        <c:manualLayout>
          <c:xMode val="edge"/>
          <c:yMode val="edge"/>
          <c:x val="0.44319446681288321"/>
          <c:y val="3.1393112631237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12"/>
          <c:h val="0.7197513171504610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 года</c:v>
                </c:pt>
                <c:pt idx="1">
                  <c:v>25-39</c:v>
                </c:pt>
                <c:pt idx="2">
                  <c:v>40-54</c:v>
                </c:pt>
                <c:pt idx="3">
                  <c:v>55 лет +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38</c:v>
                </c:pt>
                <c:pt idx="1">
                  <c:v>44</c:v>
                </c:pt>
                <c:pt idx="2">
                  <c:v>48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 года</c:v>
                </c:pt>
                <c:pt idx="1">
                  <c:v>25-39</c:v>
                </c:pt>
                <c:pt idx="2">
                  <c:v>40-54</c:v>
                </c:pt>
                <c:pt idx="3">
                  <c:v>55 лет +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41</c:v>
                </c:pt>
                <c:pt idx="1">
                  <c:v>41</c:v>
                </c:pt>
                <c:pt idx="2">
                  <c:v>40</c:v>
                </c:pt>
                <c:pt idx="3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 года</c:v>
                </c:pt>
                <c:pt idx="1">
                  <c:v>25-39</c:v>
                </c:pt>
                <c:pt idx="2">
                  <c:v>40-54</c:v>
                </c:pt>
                <c:pt idx="3">
                  <c:v>55 лет +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overlap val="100"/>
        <c:axId val="125271040"/>
        <c:axId val="125403904"/>
      </c:barChart>
      <c:catAx>
        <c:axId val="12527104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403904"/>
        <c:crosses val="autoZero"/>
        <c:auto val="1"/>
        <c:lblAlgn val="ctr"/>
        <c:lblOffset val="100"/>
        <c:tickLblSkip val="1"/>
        <c:tickMarkSkip val="1"/>
      </c:catAx>
      <c:valAx>
        <c:axId val="12540390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25271040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214E-2"/>
          <c:y val="0.86790697042281861"/>
          <c:w val="0.83794965197963156"/>
          <c:h val="0.1320930295771818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896223459237577"/>
          <c:y val="0.12794416698244143"/>
          <c:w val="0.78585757665379286"/>
          <c:h val="0.5253261413882464"/>
        </c:manualLayout>
      </c:layout>
      <c:barChart>
        <c:barDir val="bar"/>
        <c:grouping val="stacked"/>
        <c:ser>
          <c:idx val="6"/>
          <c:order val="6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7"/>
          <c:order val="7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8"/>
          <c:order val="8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9"/>
          <c:order val="9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0"/>
          <c:order val="10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11"/>
          <c:order val="11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5"/>
          <c:order val="5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Val val="1"/>
        </c:dLbls>
        <c:overlap val="100"/>
        <c:axId val="127666432"/>
        <c:axId val="127680512"/>
      </c:barChart>
      <c:catAx>
        <c:axId val="12766643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7680512"/>
        <c:crosses val="autoZero"/>
        <c:auto val="1"/>
        <c:lblAlgn val="ctr"/>
        <c:lblOffset val="100"/>
        <c:tickLblSkip val="1"/>
        <c:tickMarkSkip val="1"/>
      </c:catAx>
      <c:valAx>
        <c:axId val="127680512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27666432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Пол</a:t>
            </a:r>
            <a:endParaRPr lang="ru-RU" dirty="0"/>
          </a:p>
        </c:rich>
      </c:tx>
      <c:layout>
        <c:manualLayout>
          <c:xMode val="edge"/>
          <c:yMode val="edge"/>
          <c:x val="0.46747489773149892"/>
          <c:y val="4.209899223355170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1960151136945718"/>
          <c:w val="0.76503199093419516"/>
          <c:h val="0.73483054257535863"/>
        </c:manualLayout>
      </c:layout>
      <c:barChart>
        <c:barDir val="bar"/>
        <c:grouping val="stacked"/>
        <c:ser>
          <c:idx val="6"/>
          <c:order val="6"/>
          <c:tx>
            <c:strRef>
              <c:f>Sheet1!$A$2</c:f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Sheet1!$B$2:$C$2</c:f>
            </c:numRef>
          </c:val>
        </c:ser>
        <c:ser>
          <c:idx val="7"/>
          <c:order val="7"/>
          <c:tx>
            <c:strRef>
              <c:f>Sheet1!$A$3</c:f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Sheet1!$B$3:$C$3</c:f>
            </c:numRef>
          </c:val>
        </c:ser>
        <c:ser>
          <c:idx val="8"/>
          <c:order val="8"/>
          <c:tx>
            <c:strRef>
              <c:f>Sheet1!$A$4</c:f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Sheet1!$B$4:$C$4</c:f>
            </c:numRef>
          </c:val>
        </c:ser>
        <c:ser>
          <c:idx val="9"/>
          <c:order val="9"/>
          <c:tx>
            <c:strRef>
              <c:f>Sheet1!$A$2</c:f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Sheet1!$B$2:$C$2</c:f>
            </c:numRef>
          </c:val>
        </c:ser>
        <c:ser>
          <c:idx val="10"/>
          <c:order val="10"/>
          <c:tx>
            <c:strRef>
              <c:f>Sheet1!$A$3</c:f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Sheet1!$B$3:$C$3</c:f>
            </c:numRef>
          </c:val>
        </c:ser>
        <c:ser>
          <c:idx val="11"/>
          <c:order val="11"/>
          <c:tx>
            <c:strRef>
              <c:f>Sheet1!$A$4</c:f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Sheet1!$B$4:$C$4</c:f>
            </c:numRef>
          </c:val>
        </c:ser>
        <c:ser>
          <c:idx val="3"/>
          <c:order val="3"/>
          <c:tx>
            <c:strRef>
              <c:f>Sheet1!$A$2</c:f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Sheet1!$B$2:$C$2</c:f>
            </c:numRef>
          </c:val>
        </c:ser>
        <c:ser>
          <c:idx val="4"/>
          <c:order val="4"/>
          <c:tx>
            <c:strRef>
              <c:f>Sheet1!$A$3</c:f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Sheet1!$B$3:$C$3</c:f>
            </c:numRef>
          </c:val>
        </c:ser>
        <c:ser>
          <c:idx val="5"/>
          <c:order val="5"/>
          <c:tx>
            <c:strRef>
              <c:f>Sheet1!$A$4</c:f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multiLvlStrRef>
              <c:f>Sheet1!$B$1:$C$1</c:f>
            </c:multiLvlStrRef>
          </c:cat>
          <c:val>
            <c:numRef>
              <c:f>Sheet1!$B$4:$C$4</c:f>
            </c:numRef>
          </c:val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35</c:v>
                </c:pt>
                <c:pt idx="1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dLbls>
          <c:showVal val="1"/>
        </c:dLbls>
        <c:overlap val="100"/>
        <c:axId val="128950656"/>
        <c:axId val="128952192"/>
      </c:barChart>
      <c:catAx>
        <c:axId val="128950656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952192"/>
        <c:crosses val="autoZero"/>
        <c:auto val="1"/>
        <c:lblAlgn val="ctr"/>
        <c:lblOffset val="100"/>
        <c:tickLblSkip val="1"/>
        <c:tickMarkSkip val="1"/>
      </c:catAx>
      <c:valAx>
        <c:axId val="128952192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28950656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Место жительства</a:t>
            </a:r>
            <a:endParaRPr lang="ru-RU" dirty="0"/>
          </a:p>
        </c:rich>
      </c:tx>
      <c:layout>
        <c:manualLayout>
          <c:xMode val="edge"/>
          <c:yMode val="edge"/>
          <c:x val="0.42270409576376156"/>
          <c:y val="2.38281312824153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4535699246373444"/>
          <c:y val="0.13468000602298869"/>
          <c:w val="0.64618779407865623"/>
          <c:h val="0.7197513171504610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 (&gt;500 тыс.)</c:v>
                </c:pt>
                <c:pt idx="2">
                  <c:v>Средний город</c:v>
                </c:pt>
                <c:pt idx="3">
                  <c:v>Малый город (&lt;250 тыс.)</c:v>
                </c:pt>
                <c:pt idx="4">
                  <c:v>Село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43</c:v>
                </c:pt>
                <c:pt idx="3">
                  <c:v>52</c:v>
                </c:pt>
                <c:pt idx="4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 (&gt;500 тыс.)</c:v>
                </c:pt>
                <c:pt idx="2">
                  <c:v>Средний город</c:v>
                </c:pt>
                <c:pt idx="3">
                  <c:v>Малый город (&lt;250 тыс.)</c:v>
                </c:pt>
                <c:pt idx="4">
                  <c:v>Село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41</c:v>
                </c:pt>
                <c:pt idx="3">
                  <c:v>33</c:v>
                </c:pt>
                <c:pt idx="4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 (&gt;500 тыс.)</c:v>
                </c:pt>
                <c:pt idx="2">
                  <c:v>Средний город</c:v>
                </c:pt>
                <c:pt idx="3">
                  <c:v>Малый город (&lt;250 тыс.)</c:v>
                </c:pt>
                <c:pt idx="4">
                  <c:v>Село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overlap val="100"/>
        <c:axId val="92353280"/>
        <c:axId val="92355584"/>
      </c:barChart>
      <c:catAx>
        <c:axId val="9235328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355584"/>
        <c:crosses val="autoZero"/>
        <c:auto val="1"/>
        <c:lblAlgn val="ctr"/>
        <c:lblOffset val="100"/>
        <c:tickLblSkip val="1"/>
        <c:tickMarkSkip val="1"/>
      </c:catAx>
      <c:valAx>
        <c:axId val="9235558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2353280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214E-2"/>
          <c:y val="0.86790697042281861"/>
          <c:w val="0.83794965197963156"/>
          <c:h val="0.1320930295771818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</a:t>
            </a:r>
            <a:endParaRPr lang="ru-RU" dirty="0"/>
          </a:p>
        </c:rich>
      </c:tx>
      <c:layout>
        <c:manualLayout>
          <c:xMode val="edge"/>
          <c:yMode val="edge"/>
          <c:x val="0.44367422833767206"/>
          <c:y val="6.5116440682335564E-3"/>
        </c:manualLayout>
      </c:layout>
      <c:overlay val="1"/>
    </c:title>
    <c:plotArea>
      <c:layout>
        <c:manualLayout>
          <c:layoutTarget val="inner"/>
          <c:xMode val="edge"/>
          <c:yMode val="edge"/>
          <c:x val="0.21779346008673431"/>
          <c:y val="0.11960151136945718"/>
          <c:w val="0.74420640521459569"/>
          <c:h val="0.8428528971468828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Высшее</c:v>
                </c:pt>
                <c:pt idx="1">
                  <c:v>Среднее общее</c:v>
                </c:pt>
                <c:pt idx="2">
                  <c:v>Неполное среднее, начальное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</c:v>
                </c:pt>
                <c:pt idx="1">
                  <c:v>46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Высшее</c:v>
                </c:pt>
                <c:pt idx="1">
                  <c:v>Среднее общее</c:v>
                </c:pt>
                <c:pt idx="2">
                  <c:v>Неполное среднее, начальное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43</c:v>
                </c:pt>
                <c:pt idx="1">
                  <c:v>41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Высшее</c:v>
                </c:pt>
                <c:pt idx="1">
                  <c:v>Среднее общее</c:v>
                </c:pt>
                <c:pt idx="2">
                  <c:v>Неполное среднее, начальное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</c:ser>
        <c:dLbls>
          <c:showVal val="1"/>
        </c:dLbls>
        <c:overlap val="100"/>
        <c:axId val="92899968"/>
        <c:axId val="93061504"/>
      </c:barChart>
      <c:catAx>
        <c:axId val="9289996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061504"/>
        <c:crosses val="autoZero"/>
        <c:auto val="1"/>
        <c:lblAlgn val="ctr"/>
        <c:lblOffset val="100"/>
        <c:tickLblSkip val="1"/>
        <c:tickMarkSkip val="1"/>
      </c:catAx>
      <c:valAx>
        <c:axId val="9306150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2899968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Семейный доход</a:t>
            </a:r>
            <a:endParaRPr lang="ru-RU" dirty="0"/>
          </a:p>
        </c:rich>
      </c:tx>
      <c:layout>
        <c:manualLayout>
          <c:xMode val="edge"/>
          <c:yMode val="edge"/>
          <c:x val="0.42270409576376167"/>
          <c:y val="2.38281312824153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4535699246373444"/>
          <c:y val="0.13468000602298869"/>
          <c:w val="0.64618779407865623"/>
          <c:h val="0.71975131715046126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Средне-высокий</c:v>
                </c:pt>
                <c:pt idx="2">
                  <c:v>Средне-низкий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45</c:v>
                </c:pt>
                <c:pt idx="1">
                  <c:v>45</c:v>
                </c:pt>
                <c:pt idx="2">
                  <c:v>54</c:v>
                </c:pt>
                <c:pt idx="3">
                  <c:v>59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Средне-высокий</c:v>
                </c:pt>
                <c:pt idx="2">
                  <c:v>Средне-низкий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43</c:v>
                </c:pt>
                <c:pt idx="1">
                  <c:v>40</c:v>
                </c:pt>
                <c:pt idx="2">
                  <c:v>35</c:v>
                </c:pt>
                <c:pt idx="3">
                  <c:v>31</c:v>
                </c:pt>
                <c:pt idx="4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Средне-высокий</c:v>
                </c:pt>
                <c:pt idx="2">
                  <c:v>Средне-низкий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11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overlap val="100"/>
        <c:axId val="91939968"/>
        <c:axId val="91941504"/>
      </c:barChart>
      <c:catAx>
        <c:axId val="9193996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941504"/>
        <c:crosses val="autoZero"/>
        <c:auto val="1"/>
        <c:lblAlgn val="ctr"/>
        <c:lblOffset val="100"/>
        <c:tickLblSkip val="1"/>
        <c:tickMarkSkip val="1"/>
      </c:catAx>
      <c:valAx>
        <c:axId val="9194150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1939968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186E-2"/>
          <c:y val="0.86790697042281861"/>
          <c:w val="0.83794965197963189"/>
          <c:h val="0.13209302957718186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022522522522528"/>
          <c:y val="0"/>
          <c:w val="0.84121621621621623"/>
          <c:h val="0.57865168539325862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008000"/>
            </a:solidFill>
            <a:ln w="25310">
              <a:noFill/>
            </a:ln>
          </c:spPr>
          <c:dPt>
            <c:idx val="0"/>
            <c:spPr>
              <a:solidFill>
                <a:srgbClr val="339966"/>
              </a:solidFill>
              <a:ln w="25310">
                <a:noFill/>
              </a:ln>
            </c:spPr>
          </c:dPt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10">
              <a:noFill/>
            </a:ln>
          </c:spPr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10">
              <a:noFill/>
            </a:ln>
          </c:spPr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</c:v>
                </c:pt>
              </c:strCache>
            </c:strRef>
          </c:tx>
          <c:spPr>
            <a:solidFill>
              <a:srgbClr val="99CC00"/>
            </a:solidFill>
            <a:ln w="25310">
              <a:noFill/>
            </a:ln>
          </c:spPr>
          <c:dLbls>
            <c:delete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Затруднились ответить + Отказ от ответа</c:v>
                </c:pt>
              </c:strCache>
            </c:strRef>
          </c:tx>
          <c:spPr>
            <a:solidFill>
              <a:srgbClr val="C0C0C0"/>
            </a:solidFill>
            <a:ln w="25310">
              <a:noFill/>
            </a:ln>
          </c:spPr>
          <c:dLbls>
            <c:spPr>
              <a:noFill/>
              <a:ln w="2531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Val val="1"/>
        </c:dLbls>
        <c:overlap val="100"/>
        <c:axId val="87985152"/>
        <c:axId val="87999232"/>
      </c:barChart>
      <c:catAx>
        <c:axId val="8798515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491">
            <a:noFill/>
          </a:ln>
        </c:spPr>
        <c:txPr>
          <a:bodyPr rot="0" vert="horz"/>
          <a:lstStyle/>
          <a:p>
            <a:pPr>
              <a:defRPr sz="10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999232"/>
        <c:crosses val="autoZero"/>
        <c:auto val="1"/>
        <c:lblAlgn val="ctr"/>
        <c:lblOffset val="100"/>
        <c:tickLblSkip val="1"/>
        <c:tickMarkSkip val="1"/>
      </c:catAx>
      <c:valAx>
        <c:axId val="87999232"/>
        <c:scaling>
          <c:orientation val="minMax"/>
          <c:max val="100"/>
        </c:scaling>
        <c:delete val="1"/>
        <c:axPos val="t"/>
        <c:majorGridlines>
          <c:spPr>
            <a:ln w="1265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7985152"/>
        <c:crosses val="autoZero"/>
        <c:crossBetween val="between"/>
        <c:majorUnit val="10"/>
      </c:valAx>
      <c:spPr>
        <a:noFill/>
        <a:ln w="253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975202861052033"/>
          <c:y val="4.0986968098589358E-2"/>
          <c:w val="0.71175701526668012"/>
          <c:h val="0.714946545974850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Среднее</c:v>
                </c:pt>
                <c:pt idx="1">
                  <c:v>Западный регион*</c:v>
                </c:pt>
                <c:pt idx="2">
                  <c:v>Центральный регион*</c:v>
                </c:pt>
                <c:pt idx="3">
                  <c:v>Южный регион*</c:v>
                </c:pt>
                <c:pt idx="4">
                  <c:v>Восточный регион*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</c:v>
                </c:pt>
                <c:pt idx="1">
                  <c:v>24</c:v>
                </c:pt>
                <c:pt idx="2">
                  <c:v>36</c:v>
                </c:pt>
                <c:pt idx="3">
                  <c:v>41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 согласны, и не согласны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Среднее</c:v>
                </c:pt>
                <c:pt idx="1">
                  <c:v>Западный регион*</c:v>
                </c:pt>
                <c:pt idx="2">
                  <c:v>Центральный регион*</c:v>
                </c:pt>
                <c:pt idx="3">
                  <c:v>Южный регион*</c:v>
                </c:pt>
                <c:pt idx="4">
                  <c:v>Восточный регион*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18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Среднее</c:v>
                </c:pt>
                <c:pt idx="1">
                  <c:v>Западный регион*</c:v>
                </c:pt>
                <c:pt idx="2">
                  <c:v>Центральный регион*</c:v>
                </c:pt>
                <c:pt idx="3">
                  <c:v>Южный регион*</c:v>
                </c:pt>
                <c:pt idx="4">
                  <c:v>Восточный регион*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34</c:v>
                </c:pt>
                <c:pt idx="1">
                  <c:v>52</c:v>
                </c:pt>
                <c:pt idx="2">
                  <c:v>30</c:v>
                </c:pt>
                <c:pt idx="3">
                  <c:v>27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Среднее</c:v>
                </c:pt>
                <c:pt idx="1">
                  <c:v>Западный регион*</c:v>
                </c:pt>
                <c:pt idx="2">
                  <c:v>Центральный регион*</c:v>
                </c:pt>
                <c:pt idx="3">
                  <c:v>Южный регион*</c:v>
                </c:pt>
                <c:pt idx="4">
                  <c:v>Восточный регион*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18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Нет ответа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Среднее</c:v>
                </c:pt>
                <c:pt idx="1">
                  <c:v>Западный регион*</c:v>
                </c:pt>
                <c:pt idx="2">
                  <c:v>Центральный регион*</c:v>
                </c:pt>
                <c:pt idx="3">
                  <c:v>Южный регион*</c:v>
                </c:pt>
                <c:pt idx="4">
                  <c:v>Восточный регион*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overlap val="100"/>
        <c:axId val="136940544"/>
        <c:axId val="139292672"/>
      </c:barChart>
      <c:catAx>
        <c:axId val="13694054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9292672"/>
        <c:crosses val="autoZero"/>
        <c:auto val="1"/>
        <c:lblAlgn val="ctr"/>
        <c:lblOffset val="100"/>
        <c:tickLblSkip val="1"/>
        <c:tickMarkSkip val="1"/>
      </c:catAx>
      <c:valAx>
        <c:axId val="139292672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3694054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4.8539219803392986E-2"/>
          <c:y val="0.7814211226820762"/>
          <c:w val="0.9"/>
          <c:h val="5.1611943980151377E-2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Среднее</a:t>
            </a:r>
            <a:endParaRPr lang="ru-RU" dirty="0"/>
          </a:p>
        </c:rich>
      </c:tx>
      <c:layout>
        <c:manualLayout>
          <c:xMode val="edge"/>
          <c:yMode val="edge"/>
          <c:x val="0.44319446681288321"/>
          <c:y val="3.1393112631237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12"/>
          <c:h val="0.7197513171504610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66</c:v>
                </c:pt>
                <c:pt idx="1">
                  <c:v>70</c:v>
                </c:pt>
                <c:pt idx="2">
                  <c:v>68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  <c:pt idx="1">
                  <c:v>13</c:v>
                </c:pt>
                <c:pt idx="2">
                  <c:v>19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13</c:v>
                </c:pt>
                <c:pt idx="3">
                  <c:v>23</c:v>
                </c:pt>
              </c:numCache>
            </c:numRef>
          </c:val>
        </c:ser>
        <c:dLbls>
          <c:showVal val="1"/>
        </c:dLbls>
        <c:overlap val="100"/>
        <c:axId val="100611584"/>
        <c:axId val="100958208"/>
      </c:barChart>
      <c:catAx>
        <c:axId val="10061158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958208"/>
        <c:crosses val="autoZero"/>
        <c:auto val="1"/>
        <c:lblAlgn val="ctr"/>
        <c:lblOffset val="100"/>
        <c:tickLblSkip val="1"/>
        <c:tickMarkSkip val="1"/>
      </c:catAx>
      <c:valAx>
        <c:axId val="100958208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0061158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214E-2"/>
          <c:y val="0.86790697042281861"/>
          <c:w val="0.83794965197963156"/>
          <c:h val="0.1320930295771818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</a:t>
            </a:r>
            <a:endParaRPr lang="ru-RU" dirty="0"/>
          </a:p>
        </c:rich>
      </c:tx>
      <c:layout>
        <c:manualLayout>
          <c:xMode val="edge"/>
          <c:yMode val="edge"/>
          <c:x val="0.44319446681288321"/>
          <c:y val="3.1393112631237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12"/>
          <c:h val="0.7197513171504610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 года</c:v>
                </c:pt>
                <c:pt idx="1">
                  <c:v>25-39</c:v>
                </c:pt>
                <c:pt idx="2">
                  <c:v>40-54</c:v>
                </c:pt>
                <c:pt idx="3">
                  <c:v>55 лет +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</c:v>
                </c:pt>
                <c:pt idx="1">
                  <c:v>72</c:v>
                </c:pt>
                <c:pt idx="2">
                  <c:v>74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 года</c:v>
                </c:pt>
                <c:pt idx="1">
                  <c:v>25-39</c:v>
                </c:pt>
                <c:pt idx="2">
                  <c:v>40-54</c:v>
                </c:pt>
                <c:pt idx="3">
                  <c:v>55 лет +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18-24 года</c:v>
                </c:pt>
                <c:pt idx="1">
                  <c:v>25-39</c:v>
                </c:pt>
                <c:pt idx="2">
                  <c:v>40-54</c:v>
                </c:pt>
                <c:pt idx="3">
                  <c:v>55 лет +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21</c:v>
                </c:pt>
                <c:pt idx="1">
                  <c:v>12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overlap val="100"/>
        <c:axId val="93083520"/>
        <c:axId val="93085056"/>
      </c:barChart>
      <c:catAx>
        <c:axId val="9308352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085056"/>
        <c:crosses val="autoZero"/>
        <c:auto val="1"/>
        <c:lblAlgn val="ctr"/>
        <c:lblOffset val="100"/>
        <c:tickLblSkip val="1"/>
        <c:tickMarkSkip val="1"/>
      </c:catAx>
      <c:valAx>
        <c:axId val="93085056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3083520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214E-2"/>
          <c:y val="0.86790697042281861"/>
          <c:w val="0.83794965197963156"/>
          <c:h val="0.1320930295771818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896223459237577"/>
          <c:y val="0.12794416698244143"/>
          <c:w val="0.78585757665379286"/>
          <c:h val="0.5253261413882464"/>
        </c:manualLayout>
      </c:layout>
      <c:barChart>
        <c:barDir val="bar"/>
        <c:grouping val="stacked"/>
        <c:ser>
          <c:idx val="6"/>
          <c:order val="6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7"/>
          <c:order val="7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8"/>
          <c:order val="8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9"/>
          <c:order val="9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0"/>
          <c:order val="10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1"/>
          <c:order val="11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4"/>
          <c:order val="4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5"/>
          <c:order val="5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Sheet1!$B$1:$B$1</c:f>
              <c:strCache>
                <c:ptCount val="1"/>
                <c:pt idx="0">
                  <c:v>В СРЕДНЕМ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Val val="1"/>
        </c:dLbls>
        <c:overlap val="100"/>
        <c:axId val="93563520"/>
        <c:axId val="93573504"/>
      </c:barChart>
      <c:catAx>
        <c:axId val="9356352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573504"/>
        <c:crosses val="autoZero"/>
        <c:auto val="1"/>
        <c:lblAlgn val="ctr"/>
        <c:lblOffset val="100"/>
        <c:tickLblSkip val="1"/>
        <c:tickMarkSkip val="1"/>
      </c:catAx>
      <c:valAx>
        <c:axId val="9357350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3563520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Пол</a:t>
            </a:r>
            <a:endParaRPr lang="ru-RU" dirty="0"/>
          </a:p>
        </c:rich>
      </c:tx>
      <c:layout>
        <c:manualLayout>
          <c:xMode val="edge"/>
          <c:yMode val="edge"/>
          <c:x val="0.46747489773149892"/>
          <c:y val="4.209899223355170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1960151136945718"/>
          <c:w val="0.76503199093419516"/>
          <c:h val="0.73483054257535863"/>
        </c:manualLayout>
      </c:layout>
      <c:barChart>
        <c:barDir val="bar"/>
        <c:grouping val="stacked"/>
        <c:ser>
          <c:idx val="6"/>
          <c:order val="6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70</c:v>
                </c:pt>
              </c:numCache>
            </c:numRef>
          </c:val>
        </c:ser>
        <c:ser>
          <c:idx val="7"/>
          <c:order val="7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</c:v>
                </c:pt>
                <c:pt idx="1">
                  <c:v>17</c:v>
                </c:pt>
              </c:numCache>
            </c:numRef>
          </c:val>
        </c:ser>
        <c:ser>
          <c:idx val="8"/>
          <c:order val="8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ser>
          <c:idx val="9"/>
          <c:order val="9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70</c:v>
                </c:pt>
              </c:numCache>
            </c:numRef>
          </c:val>
        </c:ser>
        <c:ser>
          <c:idx val="10"/>
          <c:order val="10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</c:v>
                </c:pt>
                <c:pt idx="1">
                  <c:v>17</c:v>
                </c:pt>
              </c:numCache>
            </c:numRef>
          </c:val>
        </c:ser>
        <c:ser>
          <c:idx val="11"/>
          <c:order val="11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70</c:v>
                </c:pt>
              </c:numCache>
            </c:numRef>
          </c:val>
        </c:ser>
        <c:ser>
          <c:idx val="4"/>
          <c:order val="4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</c:v>
                </c:pt>
                <c:pt idx="1">
                  <c:v>17</c:v>
                </c:pt>
              </c:numCache>
            </c:numRef>
          </c:val>
        </c:ser>
        <c:ser>
          <c:idx val="5"/>
          <c:order val="5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dLbls>
          <c:showVal val="1"/>
        </c:dLbls>
        <c:overlap val="100"/>
        <c:axId val="93758208"/>
        <c:axId val="93759744"/>
      </c:barChart>
      <c:catAx>
        <c:axId val="9375820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759744"/>
        <c:crosses val="autoZero"/>
        <c:auto val="1"/>
        <c:lblAlgn val="ctr"/>
        <c:lblOffset val="100"/>
        <c:tickLblSkip val="1"/>
        <c:tickMarkSkip val="1"/>
      </c:catAx>
      <c:valAx>
        <c:axId val="9375974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3758208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Место жительства</a:t>
            </a:r>
            <a:endParaRPr lang="ru-RU" dirty="0"/>
          </a:p>
        </c:rich>
      </c:tx>
      <c:layout>
        <c:manualLayout>
          <c:xMode val="edge"/>
          <c:yMode val="edge"/>
          <c:x val="0.42270409576376167"/>
          <c:y val="2.38281312824153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4535699246373444"/>
          <c:y val="0.13468000602298869"/>
          <c:w val="0.64618779407865623"/>
          <c:h val="0.71975131715046126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 (&gt;500 тыс.)</c:v>
                </c:pt>
                <c:pt idx="2">
                  <c:v>Средний город</c:v>
                </c:pt>
                <c:pt idx="3">
                  <c:v>Малый город (&lt;250 тыс.)</c:v>
                </c:pt>
                <c:pt idx="4">
                  <c:v>Село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76</c:v>
                </c:pt>
                <c:pt idx="1">
                  <c:v>71</c:v>
                </c:pt>
                <c:pt idx="2">
                  <c:v>65</c:v>
                </c:pt>
                <c:pt idx="3">
                  <c:v>71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 (&gt;500 тыс.)</c:v>
                </c:pt>
                <c:pt idx="2">
                  <c:v>Средний город</c:v>
                </c:pt>
                <c:pt idx="3">
                  <c:v>Малый город (&lt;250 тыс.)</c:v>
                </c:pt>
                <c:pt idx="4">
                  <c:v>Село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18</c:v>
                </c:pt>
                <c:pt idx="3">
                  <c:v>15</c:v>
                </c:pt>
                <c:pt idx="4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 (&gt;500 тыс.)</c:v>
                </c:pt>
                <c:pt idx="2">
                  <c:v>Средний город</c:v>
                </c:pt>
                <c:pt idx="3">
                  <c:v>Малый город (&lt;250 тыс.)</c:v>
                </c:pt>
                <c:pt idx="4">
                  <c:v>Село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17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dLbls>
          <c:showVal val="1"/>
        </c:dLbls>
        <c:overlap val="100"/>
        <c:axId val="93092864"/>
        <c:axId val="93872896"/>
      </c:barChart>
      <c:catAx>
        <c:axId val="9309286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872896"/>
        <c:crosses val="autoZero"/>
        <c:auto val="1"/>
        <c:lblAlgn val="ctr"/>
        <c:lblOffset val="100"/>
        <c:tickLblSkip val="1"/>
        <c:tickMarkSkip val="1"/>
      </c:catAx>
      <c:valAx>
        <c:axId val="93872896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309286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186E-2"/>
          <c:y val="0.86790697042281861"/>
          <c:w val="0.83794965197963189"/>
          <c:h val="0.13209302957718186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</a:t>
            </a:r>
            <a:endParaRPr lang="ru-RU" dirty="0"/>
          </a:p>
        </c:rich>
      </c:tx>
      <c:layout>
        <c:manualLayout>
          <c:xMode val="edge"/>
          <c:yMode val="edge"/>
          <c:x val="0.44367422833767217"/>
          <c:y val="6.5116440682335582E-3"/>
        </c:manualLayout>
      </c:layout>
      <c:overlay val="1"/>
    </c:title>
    <c:plotArea>
      <c:layout>
        <c:manualLayout>
          <c:layoutTarget val="inner"/>
          <c:xMode val="edge"/>
          <c:yMode val="edge"/>
          <c:x val="0.21779346008673442"/>
          <c:y val="0.11960151136945718"/>
          <c:w val="0.74420640521459591"/>
          <c:h val="0.8428528971468830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Высшее</c:v>
                </c:pt>
                <c:pt idx="1">
                  <c:v>Среднее общее</c:v>
                </c:pt>
                <c:pt idx="2">
                  <c:v>Неполное среднее, начальное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71</c:v>
                </c:pt>
                <c:pt idx="1">
                  <c:v>70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Высшее</c:v>
                </c:pt>
                <c:pt idx="1">
                  <c:v>Среднее общее</c:v>
                </c:pt>
                <c:pt idx="2">
                  <c:v>Неполное среднее, начальное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19</c:v>
                </c:pt>
                <c:pt idx="1">
                  <c:v>16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Высшее</c:v>
                </c:pt>
                <c:pt idx="1">
                  <c:v>Среднее общее</c:v>
                </c:pt>
                <c:pt idx="2">
                  <c:v>Неполное среднее, начальное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overlap val="100"/>
        <c:axId val="93917568"/>
        <c:axId val="93919104"/>
      </c:barChart>
      <c:catAx>
        <c:axId val="9391756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919104"/>
        <c:crosses val="autoZero"/>
        <c:auto val="1"/>
        <c:lblAlgn val="ctr"/>
        <c:lblOffset val="100"/>
        <c:tickLblSkip val="1"/>
        <c:tickMarkSkip val="1"/>
      </c:catAx>
      <c:valAx>
        <c:axId val="9391910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3917568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Семейный доход</a:t>
            </a:r>
            <a:endParaRPr lang="ru-RU" dirty="0"/>
          </a:p>
        </c:rich>
      </c:tx>
      <c:layout>
        <c:manualLayout>
          <c:xMode val="edge"/>
          <c:yMode val="edge"/>
          <c:x val="0.42270409576376178"/>
          <c:y val="2.38281312824153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4535699246373444"/>
          <c:y val="0.13468000602298869"/>
          <c:w val="0.64618779407865623"/>
          <c:h val="0.7197513171504617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Средне-высокий</c:v>
                </c:pt>
                <c:pt idx="2">
                  <c:v>Средне-низкий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74</c:v>
                </c:pt>
                <c:pt idx="1">
                  <c:v>69</c:v>
                </c:pt>
                <c:pt idx="2">
                  <c:v>65</c:v>
                </c:pt>
                <c:pt idx="3">
                  <c:v>64</c:v>
                </c:pt>
                <c:pt idx="4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Средне-высокий</c:v>
                </c:pt>
                <c:pt idx="2">
                  <c:v>Средне-низкий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23</c:v>
                </c:pt>
                <c:pt idx="3">
                  <c:v>24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Высокий</c:v>
                </c:pt>
                <c:pt idx="1">
                  <c:v>Средне-высокий</c:v>
                </c:pt>
                <c:pt idx="2">
                  <c:v>Средне-низкий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11</c:v>
                </c:pt>
                <c:pt idx="1">
                  <c:v>14</c:v>
                </c:pt>
                <c:pt idx="2">
                  <c:v>12</c:v>
                </c:pt>
                <c:pt idx="3">
                  <c:v>12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overlap val="100"/>
        <c:axId val="94110080"/>
        <c:axId val="94111616"/>
      </c:barChart>
      <c:catAx>
        <c:axId val="9411008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111616"/>
        <c:crosses val="autoZero"/>
        <c:auto val="1"/>
        <c:lblAlgn val="ctr"/>
        <c:lblOffset val="100"/>
        <c:tickLblSkip val="1"/>
        <c:tickMarkSkip val="1"/>
      </c:catAx>
      <c:valAx>
        <c:axId val="94111616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94110080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186E-2"/>
          <c:y val="0.86790697042281861"/>
          <c:w val="0.83794965197963212"/>
          <c:h val="0.13209302957718191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Среднее</a:t>
            </a:r>
            <a:endParaRPr lang="ru-RU" dirty="0"/>
          </a:p>
        </c:rich>
      </c:tx>
      <c:layout>
        <c:manualLayout>
          <c:xMode val="edge"/>
          <c:yMode val="edge"/>
          <c:x val="0.44319446681288321"/>
          <c:y val="3.1393112631237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12"/>
          <c:h val="0.71975131715046103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70</c:v>
                </c:pt>
                <c:pt idx="3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27</c:v>
                </c:pt>
                <c:pt idx="1">
                  <c:v>17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overlap val="100"/>
        <c:axId val="123501568"/>
        <c:axId val="123521280"/>
      </c:barChart>
      <c:catAx>
        <c:axId val="12350156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3521280"/>
        <c:crosses val="autoZero"/>
        <c:auto val="1"/>
        <c:lblAlgn val="ctr"/>
        <c:lblOffset val="100"/>
        <c:tickLblSkip val="1"/>
        <c:tickMarkSkip val="1"/>
      </c:catAx>
      <c:valAx>
        <c:axId val="123521280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23501568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214E-2"/>
          <c:y val="0.86790697042281861"/>
          <c:w val="0.83794965197963156"/>
          <c:h val="0.1320930295771818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Среднее</a:t>
            </a:r>
            <a:endParaRPr lang="ru-RU" dirty="0"/>
          </a:p>
        </c:rich>
      </c:tx>
      <c:layout>
        <c:manualLayout>
          <c:xMode val="edge"/>
          <c:yMode val="edge"/>
          <c:x val="0.44319446681288333"/>
          <c:y val="3.1393112631237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34"/>
          <c:h val="0.71975131715046126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Согласны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39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 согласны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52</c:v>
                </c:pt>
                <c:pt idx="1">
                  <c:v>64</c:v>
                </c:pt>
                <c:pt idx="2">
                  <c:v>48</c:v>
                </c:pt>
                <c:pt idx="3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Затруднились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12</c:v>
                </c:pt>
                <c:pt idx="3">
                  <c:v>25</c:v>
                </c:pt>
              </c:numCache>
            </c:numRef>
          </c:val>
        </c:ser>
        <c:dLbls>
          <c:showVal val="1"/>
        </c:dLbls>
        <c:overlap val="100"/>
        <c:axId val="89151360"/>
        <c:axId val="89504384"/>
      </c:barChart>
      <c:catAx>
        <c:axId val="8915136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504384"/>
        <c:crosses val="autoZero"/>
        <c:auto val="1"/>
        <c:lblAlgn val="ctr"/>
        <c:lblOffset val="100"/>
        <c:tickLblSkip val="1"/>
        <c:tickMarkSkip val="1"/>
      </c:catAx>
      <c:valAx>
        <c:axId val="8950438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9151360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8.5815117290331186E-2"/>
          <c:y val="0.86790697042281861"/>
          <c:w val="0.83794965197963189"/>
          <c:h val="0.13209302957718186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Образование</a:t>
            </a:r>
            <a:endParaRPr lang="ru-RU" dirty="0"/>
          </a:p>
        </c:rich>
      </c:tx>
      <c:layout>
        <c:manualLayout>
          <c:xMode val="edge"/>
          <c:yMode val="edge"/>
          <c:x val="0.40618559719826791"/>
          <c:y val="7.0908980561480178E-2"/>
        </c:manualLayout>
      </c:layout>
      <c:spPr>
        <a:noFill/>
        <a:ln w="25334">
          <a:noFill/>
        </a:ln>
      </c:spPr>
    </c:title>
    <c:plotArea>
      <c:layout>
        <c:manualLayout>
          <c:layoutTarget val="inner"/>
          <c:xMode val="edge"/>
          <c:yMode val="edge"/>
          <c:x val="0.1500369835696905"/>
          <c:y val="0.14448170394172588"/>
          <c:w val="0.81790829970540058"/>
          <c:h val="0.59487999818593351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Высшее</c:v>
                </c:pt>
                <c:pt idx="1">
                  <c:v>Среднее специальное</c:v>
                </c:pt>
                <c:pt idx="2">
                  <c:v>Среднее общее</c:v>
                </c:pt>
                <c:pt idx="3">
                  <c:v>Ниже среднего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24</c:v>
                </c:pt>
                <c:pt idx="1">
                  <c:v>27</c:v>
                </c:pt>
                <c:pt idx="2">
                  <c:v>28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Высшее</c:v>
                </c:pt>
                <c:pt idx="1">
                  <c:v>Среднее специальное</c:v>
                </c:pt>
                <c:pt idx="2">
                  <c:v>Среднее общее</c:v>
                </c:pt>
                <c:pt idx="3">
                  <c:v>Ниже среднего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34</c:v>
                </c:pt>
                <c:pt idx="1">
                  <c:v>33</c:v>
                </c:pt>
                <c:pt idx="2">
                  <c:v>32</c:v>
                </c:pt>
                <c:pt idx="3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Высшее</c:v>
                </c:pt>
                <c:pt idx="1">
                  <c:v>Среднее специальное</c:v>
                </c:pt>
                <c:pt idx="2">
                  <c:v>Среднее общее</c:v>
                </c:pt>
                <c:pt idx="3">
                  <c:v>Ниже среднего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26</c:v>
                </c:pt>
                <c:pt idx="1">
                  <c:v>23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dLbl>
              <c:idx val="3"/>
              <c:delete val="1"/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Высшее</c:v>
                </c:pt>
                <c:pt idx="1">
                  <c:v>Среднее специальное</c:v>
                </c:pt>
                <c:pt idx="2">
                  <c:v>Среднее общее</c:v>
                </c:pt>
                <c:pt idx="3">
                  <c:v>Ниже среднего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Затруднились ответить + Отказ от ответа</c:v>
                </c:pt>
              </c:strCache>
            </c:strRef>
          </c:tx>
          <c:spPr>
            <a:solidFill>
              <a:srgbClr val="C0C0C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Высшее</c:v>
                </c:pt>
                <c:pt idx="1">
                  <c:v>Среднее специальное</c:v>
                </c:pt>
                <c:pt idx="2">
                  <c:v>Среднее общее</c:v>
                </c:pt>
                <c:pt idx="3">
                  <c:v>Ниже среднего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overlap val="100"/>
        <c:axId val="88158592"/>
        <c:axId val="88160128"/>
      </c:barChart>
      <c:catAx>
        <c:axId val="8815859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 anchor="ctr" anchorCtr="0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160128"/>
        <c:crosses val="autoZero"/>
        <c:auto val="1"/>
        <c:lblAlgn val="ctr"/>
        <c:lblOffset val="100"/>
        <c:tickLblSkip val="1"/>
        <c:tickMarkSkip val="1"/>
      </c:catAx>
      <c:valAx>
        <c:axId val="88160128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8158592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9805333892668897"/>
          <c:y val="0"/>
          <c:w val="0.80194666107331092"/>
          <c:h val="0.7357065665912542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Определенно да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
</c:separator>
          </c:dLbls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Пожалуй, да</c:v>
                </c:pt>
              </c:strCache>
            </c:strRef>
          </c:tx>
          <c:spPr>
            <a:solidFill>
              <a:srgbClr val="9BBB59">
                <a:lumMod val="75000"/>
                <a:alpha val="66000"/>
              </a:srgb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
</c:separator>
          </c:dLbls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Грузия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Пожалуй, нет</c:v>
                </c:pt>
              </c:strCache>
            </c:strRef>
          </c:tx>
          <c:spPr>
            <a:solidFill>
              <a:srgbClr val="C0504D">
                <a:lumMod val="75000"/>
                <a:alpha val="71000"/>
              </a:srgb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
</c:separator>
          </c:dLbls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Грузия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</c:v>
                </c:pt>
                <c:pt idx="1">
                  <c:v>17</c:v>
                </c:pt>
                <c:pt idx="2">
                  <c:v>23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Определенно нет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-8.2539398272844077E-3"/>
                  <c:y val="-7.2616935184143111E-3"/>
                </c:manualLayout>
              </c:layout>
              <c:dLblPos val="ctr"/>
              <c:showVal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  <c:separator>
</c:separator>
          </c:dLbls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Грузия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34</c:v>
                </c:pt>
                <c:pt idx="1">
                  <c:v>52</c:v>
                </c:pt>
                <c:pt idx="2">
                  <c:v>51</c:v>
                </c:pt>
                <c:pt idx="3">
                  <c:v>47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eparator>
</c:separator>
          </c:dLbls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Грузия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Отказ от ответа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Грузия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overlap val="100"/>
        <c:axId val="73411968"/>
        <c:axId val="73438336"/>
      </c:barChart>
      <c:catAx>
        <c:axId val="7341196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crossAx val="73438336"/>
        <c:crosses val="autoZero"/>
        <c:auto val="1"/>
        <c:lblAlgn val="ctr"/>
        <c:lblOffset val="100"/>
      </c:catAx>
      <c:valAx>
        <c:axId val="73438336"/>
        <c:scaling>
          <c:orientation val="minMax"/>
          <c:max val="100"/>
        </c:scaling>
        <c:delete val="1"/>
        <c:axPos val="t"/>
        <c:numFmt formatCode="General" sourceLinked="0"/>
        <c:tickLblPos val="nextTo"/>
        <c:crossAx val="734119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706796771436926"/>
          <c:y val="0.7499126119034597"/>
          <c:w val="0.48395906036957931"/>
          <c:h val="0.235564001059711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anchor="ctr" anchorCtr="0"/>
          <a:lstStyle/>
          <a:p>
            <a:pPr>
              <a:defRPr/>
            </a:pPr>
            <a:r>
              <a:rPr lang="ru-RU" dirty="0" smtClean="0"/>
              <a:t>С каким из следующих мнений по поводу сталинских репрессий Вы бы скорее согласились? 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4383085655454558"/>
          <c:y val="1.4188933512389269E-2"/>
        </c:manualLayout>
      </c:layout>
      <c:overlay val="1"/>
      <c:spPr>
        <a:scene3d>
          <a:camera prst="orthographicFront"/>
          <a:lightRig rig="threePt" dir="t"/>
        </a:scene3d>
        <a:sp3d>
          <a:bevelT w="6350"/>
        </a:sp3d>
      </c:spPr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56"/>
          <c:h val="0.65008213510411228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Это была политическая необходимость, они исторически оправданы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51</c:v>
                </c:pt>
                <c:pt idx="1">
                  <c:v>58</c:v>
                </c:pt>
                <c:pt idx="2">
                  <c:v>53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Это было политическое преступление и ему не может быть оправдания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24</c:v>
                </c:pt>
                <c:pt idx="3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Ничего не знаю об этих репрессиях</c:v>
                </c:pt>
              </c:strCache>
            </c:strRef>
          </c:tx>
          <c:spPr>
            <a:solidFill>
              <a:schemeClr val="accent4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</c:ser>
        <c:dLbls>
          <c:showVal val="1"/>
        </c:dLbls>
        <c:overlap val="100"/>
        <c:axId val="89726976"/>
        <c:axId val="89730048"/>
      </c:barChart>
      <c:catAx>
        <c:axId val="89726976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730048"/>
        <c:crosses val="autoZero"/>
        <c:auto val="1"/>
        <c:lblAlgn val="ctr"/>
        <c:lblOffset val="100"/>
        <c:tickLblSkip val="1"/>
        <c:tickMarkSkip val="1"/>
      </c:catAx>
      <c:valAx>
        <c:axId val="89730048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9726976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6180048496999416"/>
          <c:y val="0.77181158033085584"/>
          <c:w val="0.74354028095747704"/>
          <c:h val="0.20284419753889785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anchor="ctr" anchorCtr="0"/>
          <a:lstStyle/>
          <a:p>
            <a:pPr>
              <a:defRPr/>
            </a:pPr>
            <a:r>
              <a:rPr lang="ru-RU" sz="1700" dirty="0" smtClean="0"/>
              <a:t>Оправданы ли жертвы, которые понес советский народ в сталинскую эпоху, великими целями и результатами, достигнутыми в кратчайшие сроки? </a:t>
            </a:r>
            <a:endParaRPr lang="ru-RU" sz="1700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4383085655454558"/>
          <c:y val="1.4188933512389265E-2"/>
        </c:manualLayout>
      </c:layout>
      <c:overlay val="1"/>
      <c:spPr>
        <a:scene3d>
          <a:camera prst="orthographicFront"/>
          <a:lightRig rig="threePt" dir="t"/>
        </a:scene3d>
        <a:sp3d>
          <a:bevelT w="6350"/>
        </a:sp3d>
      </c:spPr>
    </c:title>
    <c:plotArea>
      <c:layout>
        <c:manualLayout>
          <c:layoutTarget val="inner"/>
          <c:xMode val="edge"/>
          <c:yMode val="edge"/>
          <c:x val="0.17978782031197391"/>
          <c:y val="0.13468000602298869"/>
          <c:w val="0.71175701526667989"/>
          <c:h val="0.650082135104112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Определенно да</c:v>
                </c:pt>
              </c:strCache>
            </c:strRef>
          </c:tx>
          <c:spPr>
            <a:solidFill>
              <a:srgbClr val="008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 какой-то мере да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Нет, их ничем нельзя оправдать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60</c:v>
                </c:pt>
                <c:pt idx="1">
                  <c:v>51</c:v>
                </c:pt>
                <c:pt idx="2">
                  <c:v>46</c:v>
                </c:pt>
                <c:pt idx="3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Россия</c:v>
                </c:pt>
                <c:pt idx="1">
                  <c:v>Азербайджан</c:v>
                </c:pt>
                <c:pt idx="2">
                  <c:v>Армения</c:v>
                </c:pt>
                <c:pt idx="3">
                  <c:v>Грузия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21</c:v>
                </c:pt>
                <c:pt idx="3">
                  <c:v>28</c:v>
                </c:pt>
              </c:numCache>
            </c:numRef>
          </c:val>
        </c:ser>
        <c:dLbls>
          <c:showVal val="1"/>
        </c:dLbls>
        <c:overlap val="100"/>
        <c:axId val="102199680"/>
        <c:axId val="102210560"/>
      </c:barChart>
      <c:catAx>
        <c:axId val="10219968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210560"/>
        <c:crosses val="autoZero"/>
        <c:auto val="1"/>
        <c:lblAlgn val="ctr"/>
        <c:lblOffset val="100"/>
        <c:tickLblSkip val="1"/>
        <c:tickMarkSkip val="1"/>
      </c:catAx>
      <c:valAx>
        <c:axId val="102210560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02199680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29800074055008424"/>
          <c:y val="0.7694091947430507"/>
          <c:w val="0.55429361004619404"/>
          <c:h val="0.20284419753889793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Место жительства</a:t>
            </a:r>
            <a:endParaRPr lang="ru-RU" dirty="0"/>
          </a:p>
        </c:rich>
      </c:tx>
      <c:layout>
        <c:manualLayout>
          <c:xMode val="edge"/>
          <c:yMode val="edge"/>
          <c:x val="0.4061855971982678"/>
          <c:y val="2.4323493357983283E-2"/>
        </c:manualLayout>
      </c:layout>
      <c:spPr>
        <a:noFill/>
        <a:ln w="25334">
          <a:noFill/>
        </a:ln>
      </c:spPr>
    </c:title>
    <c:plotArea>
      <c:layout>
        <c:manualLayout>
          <c:layoutTarget val="inner"/>
          <c:xMode val="edge"/>
          <c:yMode val="edge"/>
          <c:x val="0.17822227037537008"/>
          <c:y val="9.366117244700195E-2"/>
          <c:w val="0.82007103890741828"/>
          <c:h val="0.64570052968065761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</c:v>
                </c:pt>
                <c:pt idx="2">
                  <c:v>Средний город</c:v>
                </c:pt>
                <c:pt idx="3">
                  <c:v>Малый город</c:v>
                </c:pt>
                <c:pt idx="4">
                  <c:v>Село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1">
                  <c:v>26</c:v>
                </c:pt>
                <c:pt idx="2">
                  <c:v>22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</c:v>
                </c:pt>
                <c:pt idx="2">
                  <c:v>Средний город</c:v>
                </c:pt>
                <c:pt idx="3">
                  <c:v>Малый город</c:v>
                </c:pt>
                <c:pt idx="4">
                  <c:v>Село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27</c:v>
                </c:pt>
                <c:pt idx="1">
                  <c:v>28</c:v>
                </c:pt>
                <c:pt idx="2">
                  <c:v>36</c:v>
                </c:pt>
                <c:pt idx="3">
                  <c:v>39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</c:v>
                </c:pt>
                <c:pt idx="2">
                  <c:v>Средний город</c:v>
                </c:pt>
                <c:pt idx="3">
                  <c:v>Малый город</c:v>
                </c:pt>
                <c:pt idx="4">
                  <c:v>Село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46</c:v>
                </c:pt>
                <c:pt idx="1">
                  <c:v>24</c:v>
                </c:pt>
                <c:pt idx="2">
                  <c:v>26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dLbl>
              <c:idx val="3"/>
              <c:delete val="1"/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</c:v>
                </c:pt>
                <c:pt idx="2">
                  <c:v>Средний город</c:v>
                </c:pt>
                <c:pt idx="3">
                  <c:v>Малый город</c:v>
                </c:pt>
                <c:pt idx="4">
                  <c:v>Село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Затруднились ответить + Отказ от ответа</c:v>
                </c:pt>
              </c:strCache>
            </c:strRef>
          </c:tx>
          <c:spPr>
            <a:solidFill>
              <a:srgbClr val="C0C0C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Москва</c:v>
                </c:pt>
                <c:pt idx="1">
                  <c:v>Большой город</c:v>
                </c:pt>
                <c:pt idx="2">
                  <c:v>Средний город</c:v>
                </c:pt>
                <c:pt idx="3">
                  <c:v>Малый город</c:v>
                </c:pt>
                <c:pt idx="4">
                  <c:v>Село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</c:ser>
        <c:dLbls>
          <c:showVal val="1"/>
        </c:dLbls>
        <c:overlap val="100"/>
        <c:axId val="88201472"/>
        <c:axId val="60502016"/>
      </c:barChart>
      <c:catAx>
        <c:axId val="8820147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0502016"/>
        <c:crosses val="autoZero"/>
        <c:auto val="1"/>
        <c:lblAlgn val="ctr"/>
        <c:lblOffset val="100"/>
        <c:tickLblSkip val="1"/>
        <c:tickMarkSkip val="1"/>
      </c:catAx>
      <c:valAx>
        <c:axId val="60502016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8201472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27770801427805902"/>
          <c:y val="0.76329803907445282"/>
          <c:w val="0.48986486486486558"/>
          <c:h val="0.23670212765957438"/>
        </c:manualLayout>
      </c:layout>
      <c:spPr>
        <a:noFill/>
        <a:ln w="25334">
          <a:noFill/>
        </a:ln>
      </c:spPr>
      <c:txPr>
        <a:bodyPr/>
        <a:lstStyle/>
        <a:p>
          <a:pPr>
            <a:defRPr sz="109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Пользование</a:t>
            </a:r>
            <a:r>
              <a:rPr lang="ru-RU" baseline="0" dirty="0" smtClean="0"/>
              <a:t> Интернетом</a:t>
            </a:r>
            <a:endParaRPr lang="ru-RU" dirty="0"/>
          </a:p>
        </c:rich>
      </c:tx>
      <c:layout>
        <c:manualLayout>
          <c:xMode val="edge"/>
          <c:yMode val="edge"/>
          <c:x val="0.40618559719826802"/>
          <c:y val="7.0908980561480178E-2"/>
        </c:manualLayout>
      </c:layout>
      <c:spPr>
        <a:noFill/>
        <a:ln w="25334">
          <a:noFill/>
        </a:ln>
      </c:spPr>
    </c:title>
    <c:plotArea>
      <c:layout>
        <c:manualLayout>
          <c:layoutTarget val="inner"/>
          <c:xMode val="edge"/>
          <c:yMode val="edge"/>
          <c:x val="0.20281474190726162"/>
          <c:y val="0.14448170394172591"/>
          <c:w val="0.76513046806649165"/>
          <c:h val="0.52376932911522334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Новости + политика</c:v>
                </c:pt>
                <c:pt idx="1">
                  <c:v>Все цели</c:v>
                </c:pt>
                <c:pt idx="2">
                  <c:v> Не пользуются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Новости + политика</c:v>
                </c:pt>
                <c:pt idx="1">
                  <c:v>Все цели</c:v>
                </c:pt>
                <c:pt idx="2">
                  <c:v> Не пользуются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</c:v>
                </c:pt>
                <c:pt idx="1">
                  <c:v>36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Новости + политика</c:v>
                </c:pt>
                <c:pt idx="1">
                  <c:v>Все цели</c:v>
                </c:pt>
                <c:pt idx="2">
                  <c:v> Не пользуются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31</c:v>
                </c:pt>
                <c:pt idx="1">
                  <c:v>26</c:v>
                </c:pt>
                <c:pt idx="2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dLbl>
              <c:idx val="3"/>
              <c:delete val="1"/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Новости + политика</c:v>
                </c:pt>
                <c:pt idx="1">
                  <c:v>Все цели</c:v>
                </c:pt>
                <c:pt idx="2">
                  <c:v> Не пользуются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Затруднились ответить + Отказ от ответа</c:v>
                </c:pt>
              </c:strCache>
            </c:strRef>
          </c:tx>
          <c:spPr>
            <a:solidFill>
              <a:srgbClr val="C0C0C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Новости + политика</c:v>
                </c:pt>
                <c:pt idx="1">
                  <c:v>Все цели</c:v>
                </c:pt>
                <c:pt idx="2">
                  <c:v> Не пользуются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13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overlap val="100"/>
        <c:axId val="88214144"/>
        <c:axId val="88232320"/>
      </c:barChart>
      <c:catAx>
        <c:axId val="8821414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 anchor="ctr" anchorCtr="0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232320"/>
        <c:crosses val="autoZero"/>
        <c:auto val="1"/>
        <c:lblAlgn val="ctr"/>
        <c:lblOffset val="100"/>
        <c:tickLblSkip val="1"/>
        <c:tickMarkSkip val="1"/>
      </c:catAx>
      <c:valAx>
        <c:axId val="88232320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8214144"/>
        <c:crosses val="autoZero"/>
        <c:crossBetween val="between"/>
        <c:majorUnit val="10"/>
      </c:valAx>
      <c:spPr>
        <a:noFill/>
        <a:ln w="253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Род занятий</a:t>
            </a:r>
            <a:endParaRPr lang="ru-RU" dirty="0"/>
          </a:p>
        </c:rich>
      </c:tx>
      <c:layout>
        <c:manualLayout>
          <c:xMode val="edge"/>
          <c:yMode val="edge"/>
          <c:x val="0.47841382232421387"/>
          <c:y val="2.083625090273029E-2"/>
        </c:manualLayout>
      </c:layout>
      <c:spPr>
        <a:noFill/>
        <a:ln w="25334">
          <a:noFill/>
        </a:ln>
      </c:spPr>
    </c:title>
    <c:plotArea>
      <c:layout>
        <c:manualLayout>
          <c:layoutTarget val="inner"/>
          <c:xMode val="edge"/>
          <c:yMode val="edge"/>
          <c:x val="0.21867003352641598"/>
          <c:y val="9.3661172447001992E-2"/>
          <c:w val="0.77962321882029129"/>
          <c:h val="0.64570052968065761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Предприниматель</c:v>
                </c:pt>
                <c:pt idx="1">
                  <c:v>Руководитель</c:v>
                </c:pt>
                <c:pt idx="2">
                  <c:v>Специалист</c:v>
                </c:pt>
                <c:pt idx="3">
                  <c:v>Служащий</c:v>
                </c:pt>
                <c:pt idx="4">
                  <c:v>Рабочий</c:v>
                </c:pt>
                <c:pt idx="5">
                  <c:v>Учащийся</c:v>
                </c:pt>
                <c:pt idx="6">
                  <c:v>Пенсионер</c:v>
                </c:pt>
                <c:pt idx="7">
                  <c:v>Домохозяйка</c:v>
                </c:pt>
                <c:pt idx="8">
                  <c:v>Безработный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16</c:v>
                </c:pt>
                <c:pt idx="1">
                  <c:v>30</c:v>
                </c:pt>
                <c:pt idx="2">
                  <c:v>24</c:v>
                </c:pt>
                <c:pt idx="3">
                  <c:v>20</c:v>
                </c:pt>
                <c:pt idx="4">
                  <c:v>24</c:v>
                </c:pt>
                <c:pt idx="5">
                  <c:v>14</c:v>
                </c:pt>
                <c:pt idx="6">
                  <c:v>47</c:v>
                </c:pt>
                <c:pt idx="7">
                  <c:v>25</c:v>
                </c:pt>
                <c:pt idx="8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Предприниматель</c:v>
                </c:pt>
                <c:pt idx="1">
                  <c:v>Руководитель</c:v>
                </c:pt>
                <c:pt idx="2">
                  <c:v>Специалист</c:v>
                </c:pt>
                <c:pt idx="3">
                  <c:v>Служащий</c:v>
                </c:pt>
                <c:pt idx="4">
                  <c:v>Рабочий</c:v>
                </c:pt>
                <c:pt idx="5">
                  <c:v>Учащийся</c:v>
                </c:pt>
                <c:pt idx="6">
                  <c:v>Пенсионер</c:v>
                </c:pt>
                <c:pt idx="7">
                  <c:v>Домохозяйка</c:v>
                </c:pt>
                <c:pt idx="8">
                  <c:v>Безработный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24</c:v>
                </c:pt>
                <c:pt idx="1">
                  <c:v>40</c:v>
                </c:pt>
                <c:pt idx="2">
                  <c:v>29</c:v>
                </c:pt>
                <c:pt idx="3">
                  <c:v>38</c:v>
                </c:pt>
                <c:pt idx="4">
                  <c:v>38</c:v>
                </c:pt>
                <c:pt idx="5">
                  <c:v>44</c:v>
                </c:pt>
                <c:pt idx="6">
                  <c:v>24</c:v>
                </c:pt>
                <c:pt idx="7">
                  <c:v>41</c:v>
                </c:pt>
                <c:pt idx="8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Предприниматель</c:v>
                </c:pt>
                <c:pt idx="1">
                  <c:v>Руководитель</c:v>
                </c:pt>
                <c:pt idx="2">
                  <c:v>Специалист</c:v>
                </c:pt>
                <c:pt idx="3">
                  <c:v>Служащий</c:v>
                </c:pt>
                <c:pt idx="4">
                  <c:v>Рабочий</c:v>
                </c:pt>
                <c:pt idx="5">
                  <c:v>Учащийся</c:v>
                </c:pt>
                <c:pt idx="6">
                  <c:v>Пенсионер</c:v>
                </c:pt>
                <c:pt idx="7">
                  <c:v>Домохозяйка</c:v>
                </c:pt>
                <c:pt idx="8">
                  <c:v>Безработный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27</c:v>
                </c:pt>
                <c:pt idx="1">
                  <c:v>21</c:v>
                </c:pt>
                <c:pt idx="2">
                  <c:v>29</c:v>
                </c:pt>
                <c:pt idx="3">
                  <c:v>23</c:v>
                </c:pt>
                <c:pt idx="4">
                  <c:v>24</c:v>
                </c:pt>
                <c:pt idx="5">
                  <c:v>22</c:v>
                </c:pt>
                <c:pt idx="6">
                  <c:v>16</c:v>
                </c:pt>
                <c:pt idx="7">
                  <c:v>22</c:v>
                </c:pt>
                <c:pt idx="8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</c:v>
                </c:pt>
              </c:strCache>
            </c:strRef>
          </c:tx>
          <c:spPr>
            <a:solidFill>
              <a:srgbClr val="99CC00"/>
            </a:solidFill>
            <a:ln w="25334">
              <a:noFill/>
            </a:ln>
          </c:spPr>
          <c:dLbls>
            <c:dLbl>
              <c:idx val="1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Предприниматель</c:v>
                </c:pt>
                <c:pt idx="1">
                  <c:v>Руководитель</c:v>
                </c:pt>
                <c:pt idx="2">
                  <c:v>Специалист</c:v>
                </c:pt>
                <c:pt idx="3">
                  <c:v>Служащий</c:v>
                </c:pt>
                <c:pt idx="4">
                  <c:v>Рабочий</c:v>
                </c:pt>
                <c:pt idx="5">
                  <c:v>Учащийся</c:v>
                </c:pt>
                <c:pt idx="6">
                  <c:v>Пенсионер</c:v>
                </c:pt>
                <c:pt idx="7">
                  <c:v>Домохозяйка</c:v>
                </c:pt>
                <c:pt idx="8">
                  <c:v>Безработный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Затруднились ответить + Отказ от ответа</c:v>
                </c:pt>
              </c:strCache>
            </c:strRef>
          </c:tx>
          <c:spPr>
            <a:solidFill>
              <a:srgbClr val="C0C0C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Предприниматель</c:v>
                </c:pt>
                <c:pt idx="1">
                  <c:v>Руководитель</c:v>
                </c:pt>
                <c:pt idx="2">
                  <c:v>Специалист</c:v>
                </c:pt>
                <c:pt idx="3">
                  <c:v>Служащий</c:v>
                </c:pt>
                <c:pt idx="4">
                  <c:v>Рабочий</c:v>
                </c:pt>
                <c:pt idx="5">
                  <c:v>Учащийся</c:v>
                </c:pt>
                <c:pt idx="6">
                  <c:v>Пенсионер</c:v>
                </c:pt>
                <c:pt idx="7">
                  <c:v>Домохозяйка</c:v>
                </c:pt>
                <c:pt idx="8">
                  <c:v>Безработный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30</c:v>
                </c:pt>
                <c:pt idx="1">
                  <c:v>9</c:v>
                </c:pt>
                <c:pt idx="2">
                  <c:v>16</c:v>
                </c:pt>
                <c:pt idx="3">
                  <c:v>18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10</c:v>
                </c:pt>
                <c:pt idx="8">
                  <c:v>28</c:v>
                </c:pt>
              </c:numCache>
            </c:numRef>
          </c:val>
        </c:ser>
        <c:dLbls>
          <c:showVal val="1"/>
        </c:dLbls>
        <c:overlap val="100"/>
        <c:axId val="88453888"/>
        <c:axId val="88455424"/>
      </c:barChart>
      <c:catAx>
        <c:axId val="8845388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455424"/>
        <c:crosses val="autoZero"/>
        <c:auto val="1"/>
        <c:lblAlgn val="ctr"/>
        <c:lblOffset val="100"/>
        <c:tickLblSkip val="1"/>
        <c:tickMarkSkip val="1"/>
      </c:catAx>
      <c:valAx>
        <c:axId val="8845542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88453888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27770801427805902"/>
          <c:y val="0.76329803907445304"/>
          <c:w val="0.48986486486486597"/>
          <c:h val="0.23670212765957438"/>
        </c:manualLayout>
      </c:layout>
      <c:spPr>
        <a:noFill/>
        <a:ln w="25334">
          <a:noFill/>
        </a:ln>
      </c:spPr>
      <c:txPr>
        <a:bodyPr/>
        <a:lstStyle/>
        <a:p>
          <a:pPr>
            <a:defRPr sz="109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978782031197391"/>
          <c:y val="2.885747963006283E-2"/>
          <c:w val="0.76503199093419472"/>
          <c:h val="0.72096501444758221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</c:v>
                </c:pt>
                <c:pt idx="1">
                  <c:v>19</c:v>
                </c:pt>
                <c:pt idx="2">
                  <c:v>21</c:v>
                </c:pt>
                <c:pt idx="3">
                  <c:v>24</c:v>
                </c:pt>
                <c:pt idx="4">
                  <c:v>11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</c:v>
                </c:pt>
                <c:pt idx="1">
                  <c:v>17</c:v>
                </c:pt>
                <c:pt idx="2">
                  <c:v>16</c:v>
                </c:pt>
                <c:pt idx="3">
                  <c:v>18</c:v>
                </c:pt>
                <c:pt idx="4">
                  <c:v>15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48</c:v>
                </c:pt>
                <c:pt idx="1">
                  <c:v>35</c:v>
                </c:pt>
                <c:pt idx="2">
                  <c:v>35</c:v>
                </c:pt>
                <c:pt idx="3">
                  <c:v>32</c:v>
                </c:pt>
                <c:pt idx="4">
                  <c:v>29</c:v>
                </c:pt>
                <c:pt idx="5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 + Затрудняюсь ответить + Нет ответа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18</c:v>
                </c:pt>
                <c:pt idx="1">
                  <c:v>29</c:v>
                </c:pt>
                <c:pt idx="2">
                  <c:v>28</c:v>
                </c:pt>
                <c:pt idx="3">
                  <c:v>26</c:v>
                </c:pt>
                <c:pt idx="4">
                  <c:v>45</c:v>
                </c:pt>
                <c:pt idx="5">
                  <c:v>8</c:v>
                </c:pt>
              </c:numCache>
            </c:numRef>
          </c:val>
        </c:ser>
        <c:dLbls>
          <c:showVal val="1"/>
        </c:dLbls>
        <c:overlap val="100"/>
        <c:axId val="163078144"/>
        <c:axId val="163079680"/>
      </c:barChart>
      <c:catAx>
        <c:axId val="16307814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3079680"/>
        <c:crosses val="autoZero"/>
        <c:auto val="1"/>
        <c:lblAlgn val="ctr"/>
        <c:lblOffset val="100"/>
        <c:tickLblSkip val="1"/>
        <c:tickMarkSkip val="1"/>
      </c:catAx>
      <c:valAx>
        <c:axId val="163079680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6307814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0217807749858712"/>
          <c:y val="0.73714564710998987"/>
          <c:w val="0.8463608225989232"/>
          <c:h val="0.23408686176118823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978782031197391"/>
          <c:y val="2.885747963006283E-2"/>
          <c:w val="0.76503199093419472"/>
          <c:h val="0.72096501444758221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27</c:v>
                </c:pt>
                <c:pt idx="1">
                  <c:v>27</c:v>
                </c:pt>
                <c:pt idx="2">
                  <c:v>26</c:v>
                </c:pt>
                <c:pt idx="3">
                  <c:v>37</c:v>
                </c:pt>
                <c:pt idx="4">
                  <c:v>18</c:v>
                </c:pt>
                <c:pt idx="5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22</c:v>
                </c:pt>
                <c:pt idx="1">
                  <c:v>26</c:v>
                </c:pt>
                <c:pt idx="2">
                  <c:v>27</c:v>
                </c:pt>
                <c:pt idx="3">
                  <c:v>22</c:v>
                </c:pt>
                <c:pt idx="4">
                  <c:v>28</c:v>
                </c:pt>
                <c:pt idx="5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41</c:v>
                </c:pt>
                <c:pt idx="1">
                  <c:v>32</c:v>
                </c:pt>
                <c:pt idx="2">
                  <c:v>31</c:v>
                </c:pt>
                <c:pt idx="3">
                  <c:v>35</c:v>
                </c:pt>
                <c:pt idx="4">
                  <c:v>32</c:v>
                </c:pt>
                <c:pt idx="5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 + Затрудняюсь ответить + Нет ответа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10</c:v>
                </c:pt>
                <c:pt idx="1">
                  <c:v>15</c:v>
                </c:pt>
                <c:pt idx="2">
                  <c:v>16</c:v>
                </c:pt>
                <c:pt idx="3">
                  <c:v>6</c:v>
                </c:pt>
                <c:pt idx="4">
                  <c:v>22</c:v>
                </c:pt>
                <c:pt idx="5">
                  <c:v>16</c:v>
                </c:pt>
              </c:numCache>
            </c:numRef>
          </c:val>
        </c:ser>
        <c:dLbls>
          <c:showVal val="1"/>
        </c:dLbls>
        <c:overlap val="100"/>
        <c:axId val="141888128"/>
        <c:axId val="141899648"/>
      </c:barChart>
      <c:catAx>
        <c:axId val="14188812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1899648"/>
        <c:crosses val="autoZero"/>
        <c:auto val="1"/>
        <c:lblAlgn val="ctr"/>
        <c:lblOffset val="100"/>
        <c:tickLblSkip val="1"/>
        <c:tickMarkSkip val="1"/>
      </c:catAx>
      <c:valAx>
        <c:axId val="141899648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41888128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0217807749858712"/>
          <c:y val="0.73714564710998987"/>
          <c:w val="0.8463608225989232"/>
          <c:h val="0.23408686176118823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978782031197391"/>
          <c:y val="2.885747963006283E-2"/>
          <c:w val="0.76503199093419494"/>
          <c:h val="0.72096501444758265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solidFill>
              <a:srgbClr val="339966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</c:v>
                </c:pt>
                <c:pt idx="1">
                  <c:v>48</c:v>
                </c:pt>
                <c:pt idx="2">
                  <c:v>43</c:v>
                </c:pt>
                <c:pt idx="3">
                  <c:v>55</c:v>
                </c:pt>
                <c:pt idx="4">
                  <c:v>29</c:v>
                </c:pt>
                <c:pt idx="5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Безразлично</c:v>
                </c:pt>
              </c:strCache>
            </c:strRef>
          </c:tx>
          <c:spPr>
            <a:solidFill>
              <a:srgbClr val="CC99FF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18</c:v>
                </c:pt>
                <c:pt idx="1">
                  <c:v>11</c:v>
                </c:pt>
                <c:pt idx="2">
                  <c:v>21</c:v>
                </c:pt>
                <c:pt idx="3">
                  <c:v>9</c:v>
                </c:pt>
                <c:pt idx="4">
                  <c:v>21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Отрицательно</c:v>
                </c:pt>
              </c:strCache>
            </c:strRef>
          </c:tx>
          <c:spPr>
            <a:solidFill>
              <a:srgbClr val="FF0000"/>
            </a:solidFill>
            <a:ln w="25334">
              <a:noFill/>
            </a:ln>
          </c:spPr>
          <c:dLbls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26</c:v>
                </c:pt>
                <c:pt idx="1">
                  <c:v>15</c:v>
                </c:pt>
                <c:pt idx="2">
                  <c:v>27</c:v>
                </c:pt>
                <c:pt idx="3">
                  <c:v>14</c:v>
                </c:pt>
                <c:pt idx="4">
                  <c:v>24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Не знаю, кто такой Сталин + Затрудняюсь ответить + Нет ответа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Столица</c:v>
                </c:pt>
                <c:pt idx="3">
                  <c:v>Село</c:v>
                </c:pt>
                <c:pt idx="4">
                  <c:v>18-30 лет</c:v>
                </c:pt>
                <c:pt idx="5">
                  <c:v>61 год и старше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14</c:v>
                </c:pt>
                <c:pt idx="1">
                  <c:v>26</c:v>
                </c:pt>
                <c:pt idx="2">
                  <c:v>9</c:v>
                </c:pt>
                <c:pt idx="3">
                  <c:v>22</c:v>
                </c:pt>
                <c:pt idx="4">
                  <c:v>26</c:v>
                </c:pt>
                <c:pt idx="5">
                  <c:v>7</c:v>
                </c:pt>
              </c:numCache>
            </c:numRef>
          </c:val>
        </c:ser>
        <c:dLbls>
          <c:showVal val="1"/>
        </c:dLbls>
        <c:overlap val="100"/>
        <c:axId val="142570624"/>
        <c:axId val="142572544"/>
      </c:barChart>
      <c:catAx>
        <c:axId val="14257062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9500">
            <a:noFill/>
          </a:ln>
        </c:spPr>
        <c:txPr>
          <a:bodyPr rot="0" vert="horz"/>
          <a:lstStyle/>
          <a:p>
            <a:pPr>
              <a:defRPr sz="13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2572544"/>
        <c:crosses val="autoZero"/>
        <c:auto val="1"/>
        <c:lblAlgn val="ctr"/>
        <c:lblOffset val="100"/>
        <c:tickLblSkip val="1"/>
        <c:tickMarkSkip val="1"/>
      </c:catAx>
      <c:valAx>
        <c:axId val="142572544"/>
        <c:scaling>
          <c:orientation val="minMax"/>
          <c:max val="100"/>
        </c:scaling>
        <c:delete val="1"/>
        <c:axPos val="t"/>
        <c:majorGridlines>
          <c:spPr>
            <a:ln w="1266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crossAx val="142570624"/>
        <c:crosses val="autoZero"/>
        <c:crossBetween val="between"/>
        <c:majorUnit val="10"/>
      </c:valAx>
      <c:spPr>
        <a:noFill/>
        <a:ln w="25334">
          <a:noFill/>
        </a:ln>
      </c:spPr>
    </c:plotArea>
    <c:legend>
      <c:legendPos val="b"/>
      <c:layout>
        <c:manualLayout>
          <c:xMode val="edge"/>
          <c:yMode val="edge"/>
          <c:x val="0.10217807749858712"/>
          <c:y val="0.73714564710999031"/>
          <c:w val="0.84636082259892342"/>
          <c:h val="0.23408686176118823"/>
        </c:manualLayout>
      </c:layout>
      <c:spPr>
        <a:noFill/>
        <a:ln w="2533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9EB2-F2B4-425E-88C8-8FBD56077D4F}" type="datetimeFigureOut">
              <a:rPr lang="ru-RU" smtClean="0"/>
              <a:pPr/>
              <a:t>3/4/2013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9B2CD-B616-4FD0-A951-E379D0122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686085-F274-4CF6-8377-69F788A7D425}" type="datetimeFigureOut">
              <a:rPr lang="ru-RU"/>
              <a:pPr>
                <a:defRPr/>
              </a:pPr>
              <a:t>3/4/2013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5A052BC-E124-41CF-9A0A-F4256754A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1DA1-DBB9-4715-90C8-B9D41F95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E10C-70A8-477D-9408-3CE65861F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33FA-EAEC-4A25-9184-295F910AC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0E40-51F0-4D97-81DC-25CD27279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29F6-5FA1-4747-9DD9-62CB1AC4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D045-7C86-43A7-AABC-55A92E232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2AAF-6DCA-4591-A47E-6ED39682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31EB-AFCB-419A-9A58-A1205CA6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C43EB-AFE8-4613-A9D6-1B427ED9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171D-42B3-440A-B817-F68DAD5DB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E701-88E1-47BB-A9E6-A07AC63FD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2AF356-F21B-4ADF-9879-A028D234B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1682750"/>
            <a:ext cx="15843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5778500"/>
            <a:ext cx="7129462" cy="1079500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latin typeface="Franklin Gothic Book" pitchFamily="34" charset="0"/>
              </a:rPr>
              <a:t/>
            </a:r>
            <a:br>
              <a:rPr lang="ru-RU" sz="2400" dirty="0" smtClean="0">
                <a:latin typeface="Franklin Gothic Book" pitchFamily="34" charset="0"/>
              </a:rPr>
            </a:br>
            <a:endParaRPr lang="ru-RU" sz="2400" dirty="0" smtClean="0">
              <a:latin typeface="Franklin Gothic Book" pitchFamily="34" charset="0"/>
            </a:endParaRPr>
          </a:p>
          <a:p>
            <a:pPr algn="l" eaLnBrk="1" hangingPunct="1"/>
            <a:endParaRPr lang="ru-RU" sz="2400" dirty="0" smtClean="0">
              <a:latin typeface="Franklin Gothic Book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2575" y="3687763"/>
            <a:ext cx="85693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rgbClr val="254061"/>
                </a:solidFill>
                <a:latin typeface="Franklin Gothic Book" pitchFamily="34" charset="0"/>
                <a:ea typeface="+mj-ea"/>
                <a:cs typeface="+mj-cs"/>
              </a:rPr>
              <a:t>Отношение к Сталину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В </a:t>
            </a:r>
            <a:r>
              <a:rPr lang="ru-RU" sz="2000" b="1" kern="0" dirty="0" smtClean="0">
                <a:solidFill>
                  <a:srgbClr val="254061"/>
                </a:solidFill>
                <a:latin typeface="Franklin Gothic Book" pitchFamily="34" charset="0"/>
                <a:ea typeface="+mj-ea"/>
                <a:cs typeface="+mj-cs"/>
              </a:rPr>
              <a:t>России и странах Закавказья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Московский центр Карнеги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b="1" kern="0" dirty="0" smtClean="0">
                <a:latin typeface="Franklin Gothic Book" pitchFamily="34" charset="0"/>
                <a:ea typeface="+mj-ea"/>
                <a:cs typeface="+mj-cs"/>
              </a:rPr>
              <a:t>5 марта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 2013 г.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1538" y="5778500"/>
            <a:ext cx="7129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Лев Гудков,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директор Левада-Центра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(Россия, группы)</a:t>
            </a: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2012, сентябрь,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=1600, в % к числу опрошенных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4282" y="1285860"/>
          <a:ext cx="8786842" cy="29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3429000"/>
          <a:ext cx="8791575" cy="29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(Россия, группы)</a:t>
            </a: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2012, сентябрь,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=1600, в % к числу опрошенных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0" y="1285860"/>
          <a:ext cx="9144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2786058"/>
          <a:ext cx="8791575" cy="364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54000" y="1571613"/>
          <a:ext cx="8537575" cy="4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(Азербайджан, группы)</a:t>
            </a: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2012,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октябрь,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=1729,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% к числу опрошенных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54000" y="1571613"/>
          <a:ext cx="8537575" cy="4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(Армения, 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группы)</a:t>
            </a: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2012,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октябрь,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=2401,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% к числу опрошенных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54000" y="1571613"/>
          <a:ext cx="8537575" cy="4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(Грузия, 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группы)</a:t>
            </a: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2012,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октябрь,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=2518,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% к числу опрошенных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(все страны, образование)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2012, октябрь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54000" y="1571613"/>
          <a:ext cx="8537575" cy="4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571613"/>
          <a:ext cx="1357322" cy="3643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22"/>
              </a:tblGrid>
              <a:tr h="1214446"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Азербайджан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Армения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Грузия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1500166" y="1857364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500166" y="3071810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1500166" y="4214818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(все страны, место жительства)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2012, октябрь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54000" y="1571613"/>
          <a:ext cx="8537575" cy="4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571613"/>
          <a:ext cx="1357322" cy="3643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22"/>
              </a:tblGrid>
              <a:tr h="1214446"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Азербайджан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Армения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Грузия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1500166" y="1857364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500166" y="3071810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1500166" y="4214818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(все страны, возраст)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2012, октябрь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54000" y="1571613"/>
          <a:ext cx="8537575" cy="48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571613"/>
          <a:ext cx="1357322" cy="3643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22"/>
              </a:tblGrid>
              <a:tr h="1214446"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Азербайджан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r"/>
                      <a:endParaRPr lang="ru-RU" sz="1200" b="1" dirty="0" smtClean="0"/>
                    </a:p>
                    <a:p>
                      <a:pPr algn="r"/>
                      <a:r>
                        <a:rPr lang="ru-RU" sz="1200" b="1" dirty="0" smtClean="0"/>
                        <a:t>Армения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Грузия</a:t>
                      </a:r>
                      <a:endParaRPr lang="ru-RU" sz="1200" b="1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1500166" y="1857364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500166" y="3071810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1500166" y="4214818"/>
            <a:ext cx="188595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" y="1785926"/>
          <a:ext cx="88582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«Сталин – мудрый руководитель,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который привел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СССР к могуществу и процветанию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» (все страны)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4000504"/>
          <a:ext cx="929704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«Сталин – мудрый руководитель,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который привел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СССР к могуществу и процветанию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» (Россия, группы)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85720" y="1428736"/>
          <a:ext cx="8537575" cy="164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42844" y="2500306"/>
          <a:ext cx="8537575" cy="178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Как бы Вы оценили роль Сталина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в истории/жизни нашей страны?</a:t>
            </a:r>
          </a:p>
        </p:txBody>
      </p:sp>
      <p:graphicFrame>
        <p:nvGraphicFramePr>
          <p:cNvPr id="63492" name="Объект 1"/>
          <p:cNvGraphicFramePr>
            <a:graphicFrameLocks/>
          </p:cNvGraphicFramePr>
          <p:nvPr/>
        </p:nvGraphicFramePr>
        <p:xfrm>
          <a:off x="168275" y="1376363"/>
          <a:ext cx="8659813" cy="4319587"/>
        </p:xfrm>
        <a:graphic>
          <a:graphicData uri="http://schemas.openxmlformats.org/presentationml/2006/ole">
            <p:oleObj spid="_x0000_s4098" name="Worksheet" r:id="rId3" imgW="9124950" imgH="4552950" progId="Excel.Sheet.8">
              <p:embed/>
            </p:oleObj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44" y="5657671"/>
            <a:ext cx="87836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Сумма ответов «безусловно положительную» + «скорее положительную»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«скорее отрицательную» + «безусловно отрицательную».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** В опросе 1994 года была использована иная шкала; помимо уже приведенных вариантов ответа вводилась подсказка «незначительная роль», которую выбрали 5% опрошенных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1994 г.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N=3000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остальных замерах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N=1600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3286124"/>
          <a:ext cx="9297045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«Сталин – мудрый руководитель,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который привел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СССР к могуществу и процветанию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» (Россия, группы)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42844" y="1428736"/>
          <a:ext cx="8537575" cy="199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1714488"/>
          <a:ext cx="9297045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«Сталин – мудрый руководитель,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который привел 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СССР к могуществу и процветанию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» (Россия, группы)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42844" y="1428736"/>
          <a:ext cx="88582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«Сталин был великим вождем»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(Украина)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*В % от ответивших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" y="1785926"/>
          <a:ext cx="88582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79388" y="115888"/>
            <a:ext cx="88566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«Сталин – жестокий и бесчеловечный тиран,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виновный в уничтожении миллионов невинных людей» (все страны)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4000504"/>
          <a:ext cx="929704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«Сталин – жестокий и бесчеловечный тиран,</a:t>
            </a:r>
            <a:b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виновный в уничтожении миллионов невинных людей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» (Россия, группы)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85720" y="1428736"/>
          <a:ext cx="8537575" cy="164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42844" y="2500306"/>
          <a:ext cx="8537575" cy="178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3286124"/>
          <a:ext cx="9297045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42844" y="1428736"/>
          <a:ext cx="8537575" cy="199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79388" y="115888"/>
            <a:ext cx="88566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«Сталин – жестокий и бесчеловечный тиран,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виновный в уничтожении миллионов невинных людей</a:t>
            </a:r>
            <a:r>
              <a:rPr lang="ru-RU" sz="2800" kern="0" dirty="0" smtClean="0">
                <a:solidFill>
                  <a:schemeClr val="bg1"/>
                </a:solidFill>
                <a:latin typeface="Franklin Gothic Book" pitchFamily="34" charset="0"/>
                <a:ea typeface="+mj-ea"/>
                <a:cs typeface="+mj-cs"/>
              </a:rPr>
              <a:t>» (Россия, группы)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1714488"/>
          <a:ext cx="9297045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79388" y="115888"/>
            <a:ext cx="88566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«Сталин – жестокий и бесчеловечный тиран,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виновный в уничтожении миллионов невинных людей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» (Россия, группы)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" y="1785926"/>
          <a:ext cx="88582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Franklin Gothic Book" pitchFamily="34" charset="0"/>
              </a:rPr>
              <a:t>«Какие бы ошибки и пороки ни приписывались Сталину, самое важное – что под его руководством наш народ вышел победителем в Великой отечественной войне» (все страны)</a:t>
            </a:r>
            <a:endParaRPr lang="ru-RU" sz="2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" y="1785926"/>
          <a:ext cx="88582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«Наш народ никогда не сможет обойтись без руководителя такого типа, как Сталин,</a:t>
            </a:r>
            <a:b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который придет и наведет порядок» (все страны)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2600" dirty="0" smtClean="0">
                <a:solidFill>
                  <a:schemeClr val="bg1"/>
                </a:solidFill>
                <a:latin typeface="Franklin Gothic Book" pitchFamily="34" charset="0"/>
              </a:rPr>
              <a:t>Вы лично хотели бы жить и работать</a:t>
            </a:r>
            <a:br>
              <a:rPr lang="ru-RU" sz="26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Book" pitchFamily="34" charset="0"/>
              </a:rPr>
              <a:t>при таком руководителе страны, как Сталин?</a:t>
            </a:r>
          </a:p>
        </p:txBody>
      </p:sp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0" y="1428736"/>
          <a:ext cx="892971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С какой оценкой сталинского периода в истории нашей страны Вы бы скорее согласились?</a:t>
            </a:r>
          </a:p>
        </p:txBody>
      </p:sp>
      <p:graphicFrame>
        <p:nvGraphicFramePr>
          <p:cNvPr id="63492" name="Объект 1"/>
          <p:cNvGraphicFramePr>
            <a:graphicFrameLocks/>
          </p:cNvGraphicFramePr>
          <p:nvPr/>
        </p:nvGraphicFramePr>
        <p:xfrm>
          <a:off x="168275" y="1376363"/>
          <a:ext cx="8670925" cy="5119687"/>
        </p:xfrm>
        <a:graphic>
          <a:graphicData uri="http://schemas.openxmlformats.org/presentationml/2006/ole">
            <p:oleObj spid="_x0000_s6146" name="Worksheet" r:id="rId3" imgW="9410700" imgH="5400675" progId="Excel.Sheet.8">
              <p:embed/>
            </p:oleObj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4" y="6509587"/>
            <a:ext cx="8783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1994 г.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N=3000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остальных замерах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N=1600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387643" y="5252936"/>
          <a:ext cx="992988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5976"/>
                <a:gridCol w="1985976"/>
                <a:gridCol w="1985976"/>
                <a:gridCol w="1985976"/>
                <a:gridCol w="1985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0,27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0,54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0,62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0,57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0,64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" y="1428736"/>
          <a:ext cx="88582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Репрессии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(все страны)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Репрессии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(Россия) 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63492" name="Объект 1"/>
          <p:cNvGraphicFramePr>
            <a:graphicFrameLocks/>
          </p:cNvGraphicFramePr>
          <p:nvPr/>
        </p:nvGraphicFramePr>
        <p:xfrm>
          <a:off x="209550" y="1492250"/>
          <a:ext cx="8839200" cy="4699000"/>
        </p:xfrm>
        <a:graphic>
          <a:graphicData uri="http://schemas.openxmlformats.org/presentationml/2006/ole">
            <p:oleObj spid="_x0000_s32770" name="Лист" r:id="rId3" imgW="7705725" imgH="4095750" progId="Excel.Sheet.12">
              <p:embed/>
            </p:oleObj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4" y="6509587"/>
            <a:ext cx="8783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N=1600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42844" y="1428736"/>
          <a:ext cx="88582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Репрессии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(все страны)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Репрессии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(Россия)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63492" name="Объект 1"/>
          <p:cNvGraphicFramePr>
            <a:graphicFrameLocks/>
          </p:cNvGraphicFramePr>
          <p:nvPr/>
        </p:nvGraphicFramePr>
        <p:xfrm>
          <a:off x="209550" y="1398588"/>
          <a:ext cx="8724900" cy="4854575"/>
        </p:xfrm>
        <a:graphic>
          <a:graphicData uri="http://schemas.openxmlformats.org/presentationml/2006/ole">
            <p:oleObj spid="_x0000_s34818" name="Лист" r:id="rId3" imgW="7524750" imgH="4191000" progId="Excel.Sheet.12">
              <p:embed/>
            </p:oleObj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06" y="5857892"/>
            <a:ext cx="87836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*В этом опросе была введена опция «отказ от ответа», которую выбрали 8% респондентов; эту группу можно с некоторой осторожностью или натяжкой сопоставить с вариантами ответа –  «в какой-то мере, да» и с «затрудняюсь ответить», то есть рассматривать как мягкое уклонение от категорического выбора «да»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N=1600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Репрессии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6"/>
          <a:ext cx="8501122" cy="489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083"/>
                <a:gridCol w="3032039"/>
              </a:tblGrid>
              <a:tr h="792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Кого, как Вы считаете, следует относить к жертвам сталинских репрессий?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Всех осужденных по политическим статьям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      в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том числе: только расстрелянных по этим статьям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Осужденных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 то, что попали в плен во время войны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Членов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семей осужденных по политическим статьям, выселенных с постоянного места жительства, уволенных с работы или ограниченных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Раскулаченных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Осужденных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 нарушениями обычной судебной процедуры ("тройками" или в ускоренном судебном порядке)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Спецпереселенцев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(включая репрессированные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народы)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Осужденных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 нарушения трудовой дисциплины (опоздание на работу более 20 минут и т.п.)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Членов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семей осужденных по политическим статьям, не пораженных в правах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Затрудняюсь ответить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2647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Апрель 2011,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N=1600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Репрессии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6183" y="1385888"/>
          <a:ext cx="8424000" cy="49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000"/>
                <a:gridCol w="1224000"/>
                <a:gridCol w="1224000"/>
                <a:gridCol w="1224000"/>
              </a:tblGrid>
              <a:tr h="42725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 бы лично поддержали или нет?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98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Затруднились ответить</a:t>
                      </a:r>
                    </a:p>
                  </a:txBody>
                  <a:tcPr marL="68580" marR="68580" marT="0" marB="0" anchor="ctr"/>
                </a:tc>
              </a:tr>
              <a:tr h="624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Увековечивание памяти жертв репрессий  (создание Книг памяти жертв тоталитарного режима, установка во всех крупных городах  и в местах гибели памятников жертвам репрессий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)?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5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Социальную поддержку ныне живущих жертв репрессий?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605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Государственную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политико-правовую оценку практики массовых репрессий?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</a:tr>
              <a:tr h="605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Рассекречивание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архивов о массовых репрессиях?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</a:tr>
              <a:tr h="624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Завершение процесса юридической реабилитации граждан, осужденных по политическим мотивам в разные периоды советской истории?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4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ринятие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закона, запрещающего увековечивать в названиях населенных пунктов, улиц и площадей, память лиц, несущих ответственность за массовые репрессии?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07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Май 2011,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N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=1600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18488" cy="21891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>
              <a:latin typeface="Franklin Gothic Book" pitchFamily="34" charset="0"/>
            </a:endParaRPr>
          </a:p>
          <a:p>
            <a:pPr algn="ctr" eaLnBrk="1" hangingPunct="1">
              <a:buFontTx/>
              <a:buNone/>
            </a:pPr>
            <a:endParaRPr lang="ru-RU" smtClean="0">
              <a:latin typeface="Franklin Gothic Book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Franklin Gothic Book" pitchFamily="34" charset="0"/>
              </a:rPr>
              <a:t>Благодарю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0420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060575"/>
            <a:ext cx="15843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С 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чем у Вас лично связывается смерть Сталина?</a:t>
            </a:r>
            <a:endParaRPr lang="ru-RU" sz="32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4" y="6509587"/>
            <a:ext cx="8783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1994 г.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N=3000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остальных замерах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N=1600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8" y="1714488"/>
          <a:ext cx="6588000" cy="4402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28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мар.10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фев.13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/>
                        </a:rPr>
                        <a:t>Прекращение  террора  и массовых репрессий, освобождение из тюрем миллионов невиновных людей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47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55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/>
                        </a:rPr>
                        <a:t>Утрата великого вождя и учителя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19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18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/>
                        </a:rPr>
                        <a:t>Другое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6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4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</a:tr>
              <a:tr h="1008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/>
                        </a:rPr>
                        <a:t>Затрудняюсь ответить</a:t>
                      </a:r>
                    </a:p>
                    <a:p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29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CYR"/>
                        </a:rPr>
                        <a:t>23</a:t>
                      </a:r>
                      <a:endParaRPr lang="ru-RU" sz="1600" dirty="0">
                        <a:latin typeface="Arial CYR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Как Вы думаете, с чем связано то, что в последнее время руководители страны все чаще говорят о Сталине</a:t>
            </a:r>
            <a:b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как выдающемся государственном деятеле</a:t>
            </a:r>
            <a:r>
              <a:rPr lang="ru-RU" sz="2800" dirty="0" smtClean="0">
                <a:solidFill>
                  <a:schemeClr val="bg1"/>
                </a:solidFill>
                <a:latin typeface="Franklin Gothic Book" pitchFamily="34" charset="0"/>
              </a:rPr>
              <a:t>?</a:t>
            </a:r>
            <a:endParaRPr lang="ru-RU" sz="28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44" y="6509587"/>
            <a:ext cx="8783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1994 г.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N=3000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остальных замерах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N=1600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643050"/>
          <a:ext cx="8280000" cy="415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96000"/>
                <a:gridCol w="792000"/>
                <a:gridCol w="79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CYR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CYR"/>
                        </a:rPr>
                        <a:t>мар.10</a:t>
                      </a:r>
                      <a:endParaRPr lang="ru-RU" sz="1400" b="1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CYR"/>
                        </a:rPr>
                        <a:t>фев.13</a:t>
                      </a:r>
                      <a:endParaRPr lang="ru-RU" sz="1400" b="1" dirty="0">
                        <a:latin typeface="Arial CYR"/>
                      </a:endParaRPr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CYR"/>
                        </a:rPr>
                        <a:t>Российские власти пытаются использовать культ Сталина для того, чтобы  оправдать собственную политику и злоупотребления властью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16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19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CYR"/>
                        </a:rPr>
                        <a:t>Российские власти пытаются использовать культ Сталина для укрепления своего собственного авторитета как наследников славы победителей в войне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23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21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CYR"/>
                        </a:rPr>
                        <a:t>Российские власти пытаются использовать культ Сталина для постепенного восстановления советской системы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8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6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CYR"/>
                        </a:rPr>
                        <a:t>Российские власти пытаются использовать культ Сталина от безвыходности, как суррогат отсутствующей "национальной идеи", поскольку в стране не осталось "ничего святого"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20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19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CYR"/>
                        </a:rPr>
                        <a:t>Затрудняюсь ответить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33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CYR"/>
                        </a:rPr>
                        <a:t>36</a:t>
                      </a:r>
                      <a:endParaRPr lang="ru-RU" sz="1400" dirty="0">
                        <a:latin typeface="Arial CYR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Динамика значимых имен: 1989-2012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6"/>
          <a:ext cx="8640480" cy="4786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/>
                <a:gridCol w="918080"/>
                <a:gridCol w="918080"/>
                <a:gridCol w="918080"/>
                <a:gridCol w="918080"/>
                <a:gridCol w="918080"/>
                <a:gridCol w="918080"/>
                <a:gridCol w="1476000"/>
              </a:tblGrid>
              <a:tr h="828654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Назовите, пожалуйста,</a:t>
                      </a:r>
                      <a:b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5-10 имен самых выдающихся людей всех времен и народов?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156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1989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1994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1999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2008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Arial CYR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Arial CYR"/>
                          <a:ea typeface="Calibri"/>
                          <a:cs typeface="Times New Roman" pitchFamily="18" charset="0"/>
                        </a:rPr>
                        <a:t>Изменение ранга</a:t>
                      </a:r>
                      <a:endParaRPr lang="ru-RU" sz="1400" b="1" dirty="0"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Ленин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→ II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Петр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III → XXXIII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Маркс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II → II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Пушкин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→ IV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Ломоносов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Жуков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Энгельс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&lt;1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Горбачев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Суворов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Гагарин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Сталин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XI → I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Путин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…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7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% к числу опрошенных в каждом замере; ранжировано по 1989 году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E:\NEW_DESIGN VCIOM\Logo-LEVADA_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4963" name="Заголовок 2"/>
          <p:cNvSpPr>
            <a:spLocks/>
          </p:cNvSpPr>
          <p:nvPr/>
        </p:nvSpPr>
        <p:spPr bwMode="auto">
          <a:xfrm>
            <a:off x="179388" y="260350"/>
            <a:ext cx="8856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 Gothic Book" pitchFamily="34" charset="0"/>
              </a:rPr>
              <a:t>Отношение к 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Сталину</a:t>
            </a:r>
            <a:endParaRPr lang="en-US" sz="32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(Россия, динамика)</a:t>
            </a:r>
            <a:endParaRPr lang="ru-RU" sz="3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7"/>
          <a:ext cx="8568000" cy="528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/>
                <a:gridCol w="900000"/>
                <a:gridCol w="900000"/>
                <a:gridCol w="900000"/>
                <a:gridCol w="900000"/>
                <a:gridCol w="900000"/>
              </a:tblGrid>
              <a:tr h="35718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Вы в целом относитесь к Сталину?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07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а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прель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2008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2012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октябрь*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восхищением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уважением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симпатией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Безразлично, равнодушно,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меня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это не интересует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неприязнью, раздражением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Со страхом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отвращением, ненавистью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Затруднились ответить</a:t>
                      </a: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Сумма позитивных оценок</a:t>
                      </a: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Сумма негативных оценок</a:t>
                      </a: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Сумма индифферентных (безразлично,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равнодушно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+ затрудняюсь ответить +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отказ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от ответа)</a:t>
                      </a: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Позитивные/негативные оценки</a:t>
                      </a: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</a:tr>
              <a:tr h="26082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*В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опросе 2012 года были введены опции – «не знаю, кто такой Сталин» (1%) и «отказ от ответа» (5%), несколько изменившие вес «индифферентных ответов», что повлияло на соотношение других вариантов ответов респондентов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34963" name="Заголовок 2"/>
          <p:cNvSpPr>
            <a:spLocks/>
          </p:cNvSpPr>
          <p:nvPr/>
        </p:nvSpPr>
        <p:spPr bwMode="auto">
          <a:xfrm>
            <a:off x="179388" y="260350"/>
            <a:ext cx="8856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 Gothic Book" pitchFamily="34" charset="0"/>
              </a:rPr>
              <a:t>Отношение к </a:t>
            </a: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Сталину</a:t>
            </a:r>
            <a:endParaRPr lang="en-US" sz="32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(все страны)</a:t>
            </a:r>
            <a:endParaRPr lang="ru-RU" sz="3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7"/>
          <a:ext cx="8676000" cy="484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/>
                <a:gridCol w="1152000"/>
                <a:gridCol w="1152000"/>
                <a:gridCol w="1152000"/>
                <a:gridCol w="1152000"/>
              </a:tblGrid>
              <a:tr h="35718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small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Вы в целом относитесь к Сталину?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i="1" kern="1200" dirty="0">
                        <a:solidFill>
                          <a:schemeClr val="dk1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cap="small" baseline="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07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Россия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Азербайджан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Армения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Грузия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восхищением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уважением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симпатией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Безразлично, равнодушно,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меня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это не интересует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неприязнью, раздражением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Со страхом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С отвращением, ненавистью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    Не знаю, кто такой Сталин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   Затруднились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ответить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     Отказ от ответа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Позитивные/негативные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0,57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0,86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0" marR="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 Сумма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индифферентных (безразлично,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равнодушно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затрудняюсь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ответить +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отказ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от ответа)</a:t>
                      </a:r>
                    </a:p>
                  </a:txBody>
                  <a:tcPr marL="11430" marR="11430" marT="1143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 CYR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CYR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54000" y="2760663"/>
          <a:ext cx="8537575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36063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388" y="115888"/>
            <a:ext cx="8856662" cy="11525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Отношение к Сталину</a:t>
            </a:r>
            <a:b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Franklin Gothic Book" pitchFamily="34" charset="0"/>
              </a:rPr>
              <a:t>(Россия, группы)</a:t>
            </a:r>
          </a:p>
        </p:txBody>
      </p:sp>
      <p:pic>
        <p:nvPicPr>
          <p:cNvPr id="56326" name="Picture 2" descr="E:\NEW_DESIGN VCIOM\Logo-LEVADA_l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6021388"/>
            <a:ext cx="69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396335"/>
            <a:ext cx="8783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Приводятся сумма ответов: положительное - «с восхищением»+ «уважением»+ «симпатией»; негативное - «с неприязнью, раздражением» + «страхом» + «отвращением, ненавистью»; 2012, сентябрь,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=1600, в % к числу опрошенных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61938" y="1638300"/>
          <a:ext cx="8537575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1636</Words>
  <Application>Microsoft Office PowerPoint</Application>
  <PresentationFormat>Экран (4:3)</PresentationFormat>
  <Paragraphs>443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Оформление по умолчанию</vt:lpstr>
      <vt:lpstr>Лист Microsoft Office Excel 97-2003</vt:lpstr>
      <vt:lpstr>Worksheet</vt:lpstr>
      <vt:lpstr>Лист Microsoft Office Excel</vt:lpstr>
      <vt:lpstr>Слайд 1</vt:lpstr>
      <vt:lpstr>Как бы Вы оценили роль Сталина в истории/жизни нашей страны?</vt:lpstr>
      <vt:lpstr>С какой оценкой сталинского периода в истории нашей страны Вы бы скорее согласились?</vt:lpstr>
      <vt:lpstr>С чем у Вас лично связывается смерть Сталина?</vt:lpstr>
      <vt:lpstr>Как Вы думаете, с чем связано то, что в последнее время руководители страны все чаще говорят о Сталине как выдающемся государственном деятеле?</vt:lpstr>
      <vt:lpstr>Динамика значимых имен: 1989-2012</vt:lpstr>
      <vt:lpstr>Слайд 7</vt:lpstr>
      <vt:lpstr>Слайд 8</vt:lpstr>
      <vt:lpstr>Отношение к Сталину (Россия, группы)</vt:lpstr>
      <vt:lpstr>Отношение к Сталину (Россия, группы)</vt:lpstr>
      <vt:lpstr>Отношение к Сталину (Россия, группы)</vt:lpstr>
      <vt:lpstr>Отношение к Сталину (Азербайджан, группы)</vt:lpstr>
      <vt:lpstr>Отношение к Сталину (Армения, группы)</vt:lpstr>
      <vt:lpstr>Отношение к Сталину (Грузия, группы)</vt:lpstr>
      <vt:lpstr>Отношение к Сталину (все страны, образование)</vt:lpstr>
      <vt:lpstr>Отношение к Сталину (все страны, место жительства)</vt:lpstr>
      <vt:lpstr>Отношение к Сталину (все страны, возраст)</vt:lpstr>
      <vt:lpstr>«Сталин – мудрый руководитель, который привел СССР к могуществу и процветанию» (все страны)</vt:lpstr>
      <vt:lpstr>«Сталин – мудрый руководитель, который привел СССР к могуществу и процветанию» (Россия, группы)</vt:lpstr>
      <vt:lpstr>«Сталин – мудрый руководитель, который привел СССР к могуществу и процветанию» (Россия, группы)</vt:lpstr>
      <vt:lpstr>«Сталин – мудрый руководитель, который привел СССР к могуществу и процветанию» (Россия, группы)</vt:lpstr>
      <vt:lpstr>«Сталин был великим вождем» (Украина)</vt:lpstr>
      <vt:lpstr>Слайд 23</vt:lpstr>
      <vt:lpstr>«Сталин – жестокий и бесчеловечный тиран, виновный в уничтожении миллионов невинных людей» (Россия, группы)</vt:lpstr>
      <vt:lpstr>Слайд 25</vt:lpstr>
      <vt:lpstr>Слайд 26</vt:lpstr>
      <vt:lpstr>«Какие бы ошибки и пороки ни приписывались Сталину, самое важное – что под его руководством наш народ вышел победителем в Великой отечественной войне» (все страны)</vt:lpstr>
      <vt:lpstr>«Наш народ никогда не сможет обойтись без руководителя такого типа, как Сталин, который придет и наведет порядок» (все страны)</vt:lpstr>
      <vt:lpstr>Вы лично хотели бы жить и работать при таком руководителе страны, как Сталин?</vt:lpstr>
      <vt:lpstr>Репрессии (все страны)</vt:lpstr>
      <vt:lpstr>Репрессии (Россия) </vt:lpstr>
      <vt:lpstr>Репрессии (все страны)</vt:lpstr>
      <vt:lpstr>Репрессии (Россия)</vt:lpstr>
      <vt:lpstr>Репрессии</vt:lpstr>
      <vt:lpstr>Репрессии</vt:lpstr>
      <vt:lpstr> 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volkov</dc:creator>
  <cp:lastModifiedBy>adele</cp:lastModifiedBy>
  <cp:revision>296</cp:revision>
  <dcterms:created xsi:type="dcterms:W3CDTF">2012-03-19T10:10:18Z</dcterms:created>
  <dcterms:modified xsi:type="dcterms:W3CDTF">2013-03-04T14:33:33Z</dcterms:modified>
</cp:coreProperties>
</file>