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344" r:id="rId3"/>
    <p:sldId id="339" r:id="rId4"/>
    <p:sldId id="345" r:id="rId5"/>
    <p:sldId id="315" r:id="rId6"/>
    <p:sldId id="359" r:id="rId7"/>
    <p:sldId id="319" r:id="rId8"/>
    <p:sldId id="361" r:id="rId9"/>
    <p:sldId id="346" r:id="rId10"/>
    <p:sldId id="362" r:id="rId11"/>
    <p:sldId id="374" r:id="rId12"/>
    <p:sldId id="375" r:id="rId13"/>
    <p:sldId id="377" r:id="rId14"/>
    <p:sldId id="379" r:id="rId15"/>
    <p:sldId id="376" r:id="rId16"/>
    <p:sldId id="351" r:id="rId17"/>
    <p:sldId id="352" r:id="rId18"/>
    <p:sldId id="321" r:id="rId19"/>
    <p:sldId id="322" r:id="rId20"/>
    <p:sldId id="378" r:id="rId21"/>
    <p:sldId id="331" r:id="rId22"/>
    <p:sldId id="369" r:id="rId23"/>
    <p:sldId id="303" r:id="rId24"/>
    <p:sldId id="334" r:id="rId25"/>
    <p:sldId id="272" r:id="rId26"/>
    <p:sldId id="356" r:id="rId27"/>
    <p:sldId id="370" r:id="rId28"/>
    <p:sldId id="372" r:id="rId29"/>
    <p:sldId id="365" r:id="rId30"/>
    <p:sldId id="371" r:id="rId31"/>
    <p:sldId id="366" r:id="rId32"/>
    <p:sldId id="367" r:id="rId33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99CCFF"/>
    <a:srgbClr val="008000"/>
    <a:srgbClr val="EB2D2D"/>
    <a:srgbClr val="EB5F5F"/>
    <a:srgbClr val="008080"/>
    <a:srgbClr val="009999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14" autoAdjust="0"/>
    <p:restoredTop sz="94622" autoAdjust="0"/>
  </p:normalViewPr>
  <p:slideViewPr>
    <p:cSldViewPr>
      <p:cViewPr varScale="1">
        <p:scale>
          <a:sx n="70" d="100"/>
          <a:sy n="70" d="100"/>
        </p:scale>
        <p:origin x="-5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4.3137254901960811E-2"/>
          <c:y val="4.8245614035087724E-2"/>
          <c:w val="0.91764705882353126"/>
          <c:h val="0.75438596491228049"/>
        </c:manualLayout>
      </c:layout>
      <c:areaChart>
        <c:grouping val="stacked"/>
        <c:ser>
          <c:idx val="0"/>
          <c:order val="0"/>
          <c:tx>
            <c:strRef>
              <c:f>Лист1!$A$3</c:f>
              <c:strCache>
                <c:ptCount val="1"/>
                <c:pt idx="0">
                  <c:v>Значительно лучше</c:v>
                </c:pt>
              </c:strCache>
            </c:strRef>
          </c:tx>
          <c:spPr>
            <a:solidFill>
              <a:srgbClr val="9BBB59">
                <a:lumMod val="50000"/>
              </a:srgbClr>
            </a:solidFill>
            <a:ln w="23975">
              <a:noFill/>
              <a:prstDash val="solid"/>
            </a:ln>
          </c:spPr>
          <c:cat>
            <c:strRef>
              <c:f>Лист1!$B$1:$BK$2</c:f>
              <c:strCache>
                <c:ptCount val="62"/>
                <c:pt idx="0">
                  <c:v>май.01</c:v>
                </c:pt>
                <c:pt idx="1">
                  <c:v>июл.01</c:v>
                </c:pt>
                <c:pt idx="2">
                  <c:v>сен.01</c:v>
                </c:pt>
                <c:pt idx="3">
                  <c:v>ноя.01</c:v>
                </c:pt>
                <c:pt idx="4">
                  <c:v>янв.02</c:v>
                </c:pt>
                <c:pt idx="5">
                  <c:v>мар.02</c:v>
                </c:pt>
                <c:pt idx="6">
                  <c:v>май.02</c:v>
                </c:pt>
                <c:pt idx="7">
                  <c:v>июл.02</c:v>
                </c:pt>
                <c:pt idx="8">
                  <c:v>сен.02</c:v>
                </c:pt>
                <c:pt idx="9">
                  <c:v>ноя.02</c:v>
                </c:pt>
                <c:pt idx="10">
                  <c:v>янв.03</c:v>
                </c:pt>
                <c:pt idx="11">
                  <c:v>мар.03</c:v>
                </c:pt>
                <c:pt idx="12">
                  <c:v>май.03</c:v>
                </c:pt>
                <c:pt idx="13">
                  <c:v>июл.03</c:v>
                </c:pt>
                <c:pt idx="14">
                  <c:v>сен.03</c:v>
                </c:pt>
                <c:pt idx="15">
                  <c:v>ноя.03</c:v>
                </c:pt>
                <c:pt idx="16">
                  <c:v>янв.04</c:v>
                </c:pt>
                <c:pt idx="17">
                  <c:v>мар.04</c:v>
                </c:pt>
                <c:pt idx="18">
                  <c:v>май.04</c:v>
                </c:pt>
                <c:pt idx="19">
                  <c:v>июл.04</c:v>
                </c:pt>
                <c:pt idx="20">
                  <c:v>сен.04</c:v>
                </c:pt>
                <c:pt idx="21">
                  <c:v>ноя.04</c:v>
                </c:pt>
                <c:pt idx="22">
                  <c:v>янв.05</c:v>
                </c:pt>
                <c:pt idx="23">
                  <c:v>мар.05</c:v>
                </c:pt>
                <c:pt idx="24">
                  <c:v>май.05</c:v>
                </c:pt>
                <c:pt idx="25">
                  <c:v>июл.05</c:v>
                </c:pt>
                <c:pt idx="26">
                  <c:v>сен.05</c:v>
                </c:pt>
                <c:pt idx="27">
                  <c:v>ноя.05</c:v>
                </c:pt>
                <c:pt idx="28">
                  <c:v>янв.06</c:v>
                </c:pt>
                <c:pt idx="29">
                  <c:v>мар.06</c:v>
                </c:pt>
                <c:pt idx="30">
                  <c:v>май.06</c:v>
                </c:pt>
                <c:pt idx="31">
                  <c:v>июл.06</c:v>
                </c:pt>
                <c:pt idx="32">
                  <c:v>сен.06</c:v>
                </c:pt>
                <c:pt idx="33">
                  <c:v>ноя.06</c:v>
                </c:pt>
                <c:pt idx="34">
                  <c:v>янв.07</c:v>
                </c:pt>
                <c:pt idx="35">
                  <c:v>мар.07</c:v>
                </c:pt>
                <c:pt idx="36">
                  <c:v>май.07</c:v>
                </c:pt>
                <c:pt idx="37">
                  <c:v>июл.07</c:v>
                </c:pt>
                <c:pt idx="38">
                  <c:v>сен.07</c:v>
                </c:pt>
                <c:pt idx="39">
                  <c:v>ноя.07</c:v>
                </c:pt>
                <c:pt idx="40">
                  <c:v>янв.08</c:v>
                </c:pt>
                <c:pt idx="41">
                  <c:v>мар.08</c:v>
                </c:pt>
                <c:pt idx="42">
                  <c:v>июн.08</c:v>
                </c:pt>
                <c:pt idx="43">
                  <c:v>июн.09</c:v>
                </c:pt>
                <c:pt idx="44">
                  <c:v>авг.09</c:v>
                </c:pt>
                <c:pt idx="45">
                  <c:v>окт.09</c:v>
                </c:pt>
                <c:pt idx="46">
                  <c:v>дек.09</c:v>
                </c:pt>
                <c:pt idx="47">
                  <c:v>фев.10</c:v>
                </c:pt>
                <c:pt idx="48">
                  <c:v>апр.10</c:v>
                </c:pt>
                <c:pt idx="49">
                  <c:v>июн.10</c:v>
                </c:pt>
                <c:pt idx="50">
                  <c:v>авг.10</c:v>
                </c:pt>
                <c:pt idx="51">
                  <c:v>окт.10</c:v>
                </c:pt>
                <c:pt idx="52">
                  <c:v>дек.10</c:v>
                </c:pt>
                <c:pt idx="53">
                  <c:v>фев.11</c:v>
                </c:pt>
                <c:pt idx="54">
                  <c:v>апр.11</c:v>
                </c:pt>
                <c:pt idx="55">
                  <c:v>июн.11</c:v>
                </c:pt>
                <c:pt idx="56">
                  <c:v>авг.11</c:v>
                </c:pt>
                <c:pt idx="57">
                  <c:v>окт.11</c:v>
                </c:pt>
                <c:pt idx="58">
                  <c:v>дек.11</c:v>
                </c:pt>
                <c:pt idx="59">
                  <c:v>фев.12</c:v>
                </c:pt>
                <c:pt idx="60">
                  <c:v>июн.12</c:v>
                </c:pt>
                <c:pt idx="61">
                  <c:v>окт.12</c:v>
                </c:pt>
              </c:strCache>
            </c:strRef>
          </c:cat>
          <c:val>
            <c:numRef>
              <c:f>Лист1!$B$3:$BK$3</c:f>
              <c:numCache>
                <c:formatCode>0</c:formatCode>
                <c:ptCount val="62"/>
                <c:pt idx="0">
                  <c:v>4.3</c:v>
                </c:pt>
                <c:pt idx="1">
                  <c:v>2.9</c:v>
                </c:pt>
                <c:pt idx="2">
                  <c:v>4.5999999999999996</c:v>
                </c:pt>
                <c:pt idx="3">
                  <c:v>4.9000000000000004</c:v>
                </c:pt>
                <c:pt idx="4">
                  <c:v>3.7</c:v>
                </c:pt>
                <c:pt idx="5">
                  <c:v>4</c:v>
                </c:pt>
                <c:pt idx="6">
                  <c:v>4.0999999999999996</c:v>
                </c:pt>
                <c:pt idx="7">
                  <c:v>4.2</c:v>
                </c:pt>
                <c:pt idx="8">
                  <c:v>3.3</c:v>
                </c:pt>
                <c:pt idx="9">
                  <c:v>3.4</c:v>
                </c:pt>
                <c:pt idx="10">
                  <c:v>4.5</c:v>
                </c:pt>
                <c:pt idx="11">
                  <c:v>5.3</c:v>
                </c:pt>
                <c:pt idx="12">
                  <c:v>2.5</c:v>
                </c:pt>
                <c:pt idx="13">
                  <c:v>3.6</c:v>
                </c:pt>
                <c:pt idx="14">
                  <c:v>4.4000000000000004</c:v>
                </c:pt>
                <c:pt idx="15">
                  <c:v>3.2</c:v>
                </c:pt>
                <c:pt idx="16">
                  <c:v>3.5</c:v>
                </c:pt>
                <c:pt idx="17">
                  <c:v>2.2000000000000002</c:v>
                </c:pt>
                <c:pt idx="18">
                  <c:v>4</c:v>
                </c:pt>
                <c:pt idx="19">
                  <c:v>3.7</c:v>
                </c:pt>
                <c:pt idx="20">
                  <c:v>4.0999999999999996</c:v>
                </c:pt>
                <c:pt idx="21">
                  <c:v>4.3</c:v>
                </c:pt>
                <c:pt idx="22">
                  <c:v>3.1</c:v>
                </c:pt>
                <c:pt idx="23">
                  <c:v>3.3</c:v>
                </c:pt>
                <c:pt idx="24">
                  <c:v>3.7</c:v>
                </c:pt>
                <c:pt idx="25">
                  <c:v>3.7</c:v>
                </c:pt>
                <c:pt idx="26">
                  <c:v>4.5999999999999996</c:v>
                </c:pt>
                <c:pt idx="27">
                  <c:v>3.7</c:v>
                </c:pt>
                <c:pt idx="28">
                  <c:v>4.2</c:v>
                </c:pt>
                <c:pt idx="29">
                  <c:v>2.5</c:v>
                </c:pt>
                <c:pt idx="30">
                  <c:v>4.0999999999999996</c:v>
                </c:pt>
                <c:pt idx="31">
                  <c:v>5.7</c:v>
                </c:pt>
                <c:pt idx="32">
                  <c:v>4.7</c:v>
                </c:pt>
                <c:pt idx="33">
                  <c:v>4.2</c:v>
                </c:pt>
                <c:pt idx="34">
                  <c:v>4.0999999999999996</c:v>
                </c:pt>
                <c:pt idx="35">
                  <c:v>4</c:v>
                </c:pt>
                <c:pt idx="36">
                  <c:v>4.3</c:v>
                </c:pt>
                <c:pt idx="37">
                  <c:v>5</c:v>
                </c:pt>
                <c:pt idx="38">
                  <c:v>5.2</c:v>
                </c:pt>
                <c:pt idx="39">
                  <c:v>4.4000000000000004</c:v>
                </c:pt>
                <c:pt idx="40">
                  <c:v>4.9000000000000004</c:v>
                </c:pt>
                <c:pt idx="41">
                  <c:v>5.3</c:v>
                </c:pt>
                <c:pt idx="42">
                  <c:v>5.7</c:v>
                </c:pt>
                <c:pt idx="43">
                  <c:v>2.9</c:v>
                </c:pt>
                <c:pt idx="44">
                  <c:v>1.9</c:v>
                </c:pt>
                <c:pt idx="45">
                  <c:v>4.4000000000000004</c:v>
                </c:pt>
                <c:pt idx="46">
                  <c:v>3.1</c:v>
                </c:pt>
                <c:pt idx="47">
                  <c:v>4.3</c:v>
                </c:pt>
                <c:pt idx="48">
                  <c:v>3.2</c:v>
                </c:pt>
                <c:pt idx="49">
                  <c:v>4.5999999999999996</c:v>
                </c:pt>
                <c:pt idx="50">
                  <c:v>3.6</c:v>
                </c:pt>
                <c:pt idx="51">
                  <c:v>3.6</c:v>
                </c:pt>
                <c:pt idx="52">
                  <c:v>5</c:v>
                </c:pt>
                <c:pt idx="53">
                  <c:v>4</c:v>
                </c:pt>
                <c:pt idx="54">
                  <c:v>4</c:v>
                </c:pt>
                <c:pt idx="55">
                  <c:v>3</c:v>
                </c:pt>
                <c:pt idx="56">
                  <c:v>5</c:v>
                </c:pt>
                <c:pt idx="57">
                  <c:v>5</c:v>
                </c:pt>
                <c:pt idx="58">
                  <c:v>4</c:v>
                </c:pt>
                <c:pt idx="59">
                  <c:v>3</c:v>
                </c:pt>
                <c:pt idx="60">
                  <c:v>6</c:v>
                </c:pt>
                <c:pt idx="61">
                  <c:v>1.7000000000000006</c:v>
                </c:pt>
              </c:numCache>
            </c:numRef>
          </c:val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Несколько лучше</c:v>
                </c:pt>
              </c:strCache>
            </c:strRef>
          </c:tx>
          <c:spPr>
            <a:solidFill>
              <a:srgbClr val="4BACC6">
                <a:lumMod val="75000"/>
              </a:srgbClr>
            </a:solidFill>
            <a:ln w="23975">
              <a:noFill/>
              <a:prstDash val="solid"/>
            </a:ln>
          </c:spPr>
          <c:cat>
            <c:strRef>
              <c:f>Лист1!$B$1:$BK$2</c:f>
              <c:strCache>
                <c:ptCount val="62"/>
                <c:pt idx="0">
                  <c:v>май.01</c:v>
                </c:pt>
                <c:pt idx="1">
                  <c:v>июл.01</c:v>
                </c:pt>
                <c:pt idx="2">
                  <c:v>сен.01</c:v>
                </c:pt>
                <c:pt idx="3">
                  <c:v>ноя.01</c:v>
                </c:pt>
                <c:pt idx="4">
                  <c:v>янв.02</c:v>
                </c:pt>
                <c:pt idx="5">
                  <c:v>мар.02</c:v>
                </c:pt>
                <c:pt idx="6">
                  <c:v>май.02</c:v>
                </c:pt>
                <c:pt idx="7">
                  <c:v>июл.02</c:v>
                </c:pt>
                <c:pt idx="8">
                  <c:v>сен.02</c:v>
                </c:pt>
                <c:pt idx="9">
                  <c:v>ноя.02</c:v>
                </c:pt>
                <c:pt idx="10">
                  <c:v>янв.03</c:v>
                </c:pt>
                <c:pt idx="11">
                  <c:v>мар.03</c:v>
                </c:pt>
                <c:pt idx="12">
                  <c:v>май.03</c:v>
                </c:pt>
                <c:pt idx="13">
                  <c:v>июл.03</c:v>
                </c:pt>
                <c:pt idx="14">
                  <c:v>сен.03</c:v>
                </c:pt>
                <c:pt idx="15">
                  <c:v>ноя.03</c:v>
                </c:pt>
                <c:pt idx="16">
                  <c:v>янв.04</c:v>
                </c:pt>
                <c:pt idx="17">
                  <c:v>мар.04</c:v>
                </c:pt>
                <c:pt idx="18">
                  <c:v>май.04</c:v>
                </c:pt>
                <c:pt idx="19">
                  <c:v>июл.04</c:v>
                </c:pt>
                <c:pt idx="20">
                  <c:v>сен.04</c:v>
                </c:pt>
                <c:pt idx="21">
                  <c:v>ноя.04</c:v>
                </c:pt>
                <c:pt idx="22">
                  <c:v>янв.05</c:v>
                </c:pt>
                <c:pt idx="23">
                  <c:v>мар.05</c:v>
                </c:pt>
                <c:pt idx="24">
                  <c:v>май.05</c:v>
                </c:pt>
                <c:pt idx="25">
                  <c:v>июл.05</c:v>
                </c:pt>
                <c:pt idx="26">
                  <c:v>сен.05</c:v>
                </c:pt>
                <c:pt idx="27">
                  <c:v>ноя.05</c:v>
                </c:pt>
                <c:pt idx="28">
                  <c:v>янв.06</c:v>
                </c:pt>
                <c:pt idx="29">
                  <c:v>мар.06</c:v>
                </c:pt>
                <c:pt idx="30">
                  <c:v>май.06</c:v>
                </c:pt>
                <c:pt idx="31">
                  <c:v>июл.06</c:v>
                </c:pt>
                <c:pt idx="32">
                  <c:v>сен.06</c:v>
                </c:pt>
                <c:pt idx="33">
                  <c:v>ноя.06</c:v>
                </c:pt>
                <c:pt idx="34">
                  <c:v>янв.07</c:v>
                </c:pt>
                <c:pt idx="35">
                  <c:v>мар.07</c:v>
                </c:pt>
                <c:pt idx="36">
                  <c:v>май.07</c:v>
                </c:pt>
                <c:pt idx="37">
                  <c:v>июл.07</c:v>
                </c:pt>
                <c:pt idx="38">
                  <c:v>сен.07</c:v>
                </c:pt>
                <c:pt idx="39">
                  <c:v>ноя.07</c:v>
                </c:pt>
                <c:pt idx="40">
                  <c:v>янв.08</c:v>
                </c:pt>
                <c:pt idx="41">
                  <c:v>мар.08</c:v>
                </c:pt>
                <c:pt idx="42">
                  <c:v>июн.08</c:v>
                </c:pt>
                <c:pt idx="43">
                  <c:v>июн.09</c:v>
                </c:pt>
                <c:pt idx="44">
                  <c:v>авг.09</c:v>
                </c:pt>
                <c:pt idx="45">
                  <c:v>окт.09</c:v>
                </c:pt>
                <c:pt idx="46">
                  <c:v>дек.09</c:v>
                </c:pt>
                <c:pt idx="47">
                  <c:v>фев.10</c:v>
                </c:pt>
                <c:pt idx="48">
                  <c:v>апр.10</c:v>
                </c:pt>
                <c:pt idx="49">
                  <c:v>июн.10</c:v>
                </c:pt>
                <c:pt idx="50">
                  <c:v>авг.10</c:v>
                </c:pt>
                <c:pt idx="51">
                  <c:v>окт.10</c:v>
                </c:pt>
                <c:pt idx="52">
                  <c:v>дек.10</c:v>
                </c:pt>
                <c:pt idx="53">
                  <c:v>фев.11</c:v>
                </c:pt>
                <c:pt idx="54">
                  <c:v>апр.11</c:v>
                </c:pt>
                <c:pt idx="55">
                  <c:v>июн.11</c:v>
                </c:pt>
                <c:pt idx="56">
                  <c:v>авг.11</c:v>
                </c:pt>
                <c:pt idx="57">
                  <c:v>окт.11</c:v>
                </c:pt>
                <c:pt idx="58">
                  <c:v>дек.11</c:v>
                </c:pt>
                <c:pt idx="59">
                  <c:v>фев.12</c:v>
                </c:pt>
                <c:pt idx="60">
                  <c:v>июн.12</c:v>
                </c:pt>
                <c:pt idx="61">
                  <c:v>окт.12</c:v>
                </c:pt>
              </c:strCache>
            </c:strRef>
          </c:cat>
          <c:val>
            <c:numRef>
              <c:f>Лист1!$B$4:$BK$4</c:f>
              <c:numCache>
                <c:formatCode>0</c:formatCode>
                <c:ptCount val="62"/>
                <c:pt idx="0">
                  <c:v>17.7</c:v>
                </c:pt>
                <c:pt idx="1">
                  <c:v>16.600000000000001</c:v>
                </c:pt>
                <c:pt idx="2">
                  <c:v>17.3</c:v>
                </c:pt>
                <c:pt idx="3">
                  <c:v>15.8</c:v>
                </c:pt>
                <c:pt idx="4">
                  <c:v>18.8</c:v>
                </c:pt>
                <c:pt idx="5">
                  <c:v>17.7</c:v>
                </c:pt>
                <c:pt idx="6">
                  <c:v>17.2</c:v>
                </c:pt>
                <c:pt idx="7">
                  <c:v>13.9</c:v>
                </c:pt>
                <c:pt idx="8">
                  <c:v>11.9</c:v>
                </c:pt>
                <c:pt idx="9">
                  <c:v>12.6</c:v>
                </c:pt>
                <c:pt idx="10">
                  <c:v>13.3</c:v>
                </c:pt>
                <c:pt idx="11">
                  <c:v>12.9</c:v>
                </c:pt>
                <c:pt idx="12">
                  <c:v>12.5</c:v>
                </c:pt>
                <c:pt idx="13">
                  <c:v>14.1</c:v>
                </c:pt>
                <c:pt idx="14">
                  <c:v>12.3</c:v>
                </c:pt>
                <c:pt idx="15">
                  <c:v>14.4</c:v>
                </c:pt>
                <c:pt idx="16">
                  <c:v>14.6</c:v>
                </c:pt>
                <c:pt idx="17">
                  <c:v>14.2</c:v>
                </c:pt>
                <c:pt idx="18">
                  <c:v>14.3</c:v>
                </c:pt>
                <c:pt idx="19">
                  <c:v>13.4</c:v>
                </c:pt>
                <c:pt idx="20">
                  <c:v>13.3</c:v>
                </c:pt>
                <c:pt idx="21">
                  <c:v>12.8</c:v>
                </c:pt>
                <c:pt idx="22">
                  <c:v>17.2</c:v>
                </c:pt>
                <c:pt idx="23">
                  <c:v>11.3</c:v>
                </c:pt>
                <c:pt idx="24">
                  <c:v>11.9</c:v>
                </c:pt>
                <c:pt idx="25">
                  <c:v>15.8</c:v>
                </c:pt>
                <c:pt idx="26">
                  <c:v>14.5</c:v>
                </c:pt>
                <c:pt idx="27">
                  <c:v>14.9</c:v>
                </c:pt>
                <c:pt idx="28">
                  <c:v>16.2</c:v>
                </c:pt>
                <c:pt idx="29">
                  <c:v>15.4</c:v>
                </c:pt>
                <c:pt idx="30">
                  <c:v>15</c:v>
                </c:pt>
                <c:pt idx="31">
                  <c:v>15.9</c:v>
                </c:pt>
                <c:pt idx="32">
                  <c:v>14.8</c:v>
                </c:pt>
                <c:pt idx="33">
                  <c:v>17.899999999999999</c:v>
                </c:pt>
                <c:pt idx="34">
                  <c:v>16</c:v>
                </c:pt>
                <c:pt idx="35">
                  <c:v>13.6</c:v>
                </c:pt>
                <c:pt idx="36">
                  <c:v>15.8</c:v>
                </c:pt>
                <c:pt idx="37">
                  <c:v>16.899999999999999</c:v>
                </c:pt>
                <c:pt idx="38">
                  <c:v>16.5</c:v>
                </c:pt>
                <c:pt idx="39">
                  <c:v>16.100000000000001</c:v>
                </c:pt>
                <c:pt idx="40">
                  <c:v>17.899999999999999</c:v>
                </c:pt>
                <c:pt idx="41">
                  <c:v>22.2</c:v>
                </c:pt>
                <c:pt idx="42">
                  <c:v>21.6</c:v>
                </c:pt>
                <c:pt idx="43">
                  <c:v>22.5</c:v>
                </c:pt>
                <c:pt idx="44">
                  <c:v>17</c:v>
                </c:pt>
                <c:pt idx="45">
                  <c:v>21.5</c:v>
                </c:pt>
                <c:pt idx="46">
                  <c:v>17.3</c:v>
                </c:pt>
                <c:pt idx="47">
                  <c:v>20.8</c:v>
                </c:pt>
                <c:pt idx="48">
                  <c:v>19</c:v>
                </c:pt>
                <c:pt idx="49">
                  <c:v>20.7</c:v>
                </c:pt>
                <c:pt idx="50">
                  <c:v>21.1</c:v>
                </c:pt>
                <c:pt idx="51">
                  <c:v>18.100000000000001</c:v>
                </c:pt>
                <c:pt idx="52">
                  <c:v>20</c:v>
                </c:pt>
                <c:pt idx="53">
                  <c:v>17</c:v>
                </c:pt>
                <c:pt idx="54">
                  <c:v>17</c:v>
                </c:pt>
                <c:pt idx="55">
                  <c:v>22</c:v>
                </c:pt>
                <c:pt idx="56">
                  <c:v>24</c:v>
                </c:pt>
                <c:pt idx="57">
                  <c:v>19</c:v>
                </c:pt>
                <c:pt idx="58">
                  <c:v>20</c:v>
                </c:pt>
                <c:pt idx="59">
                  <c:v>22</c:v>
                </c:pt>
                <c:pt idx="60">
                  <c:v>19</c:v>
                </c:pt>
                <c:pt idx="61">
                  <c:v>20.5</c:v>
                </c:pt>
              </c:numCache>
            </c:numRef>
          </c:val>
        </c:ser>
        <c:ser>
          <c:idx val="2"/>
          <c:order val="2"/>
          <c:tx>
            <c:strRef>
              <c:f>Лист1!$A$5</c:f>
              <c:strCache>
                <c:ptCount val="1"/>
                <c:pt idx="0">
                  <c:v>Так же, как и сейчас</c:v>
                </c:pt>
              </c:strCache>
            </c:strRef>
          </c:tx>
          <c:spPr>
            <a:solidFill>
              <a:srgbClr val="4F81BD">
                <a:lumMod val="50000"/>
              </a:srgbClr>
            </a:solidFill>
            <a:ln w="11989">
              <a:noFill/>
              <a:prstDash val="solid"/>
            </a:ln>
          </c:spPr>
          <c:cat>
            <c:strRef>
              <c:f>Лист1!$B$1:$BK$2</c:f>
              <c:strCache>
                <c:ptCount val="62"/>
                <c:pt idx="0">
                  <c:v>май.01</c:v>
                </c:pt>
                <c:pt idx="1">
                  <c:v>июл.01</c:v>
                </c:pt>
                <c:pt idx="2">
                  <c:v>сен.01</c:v>
                </c:pt>
                <c:pt idx="3">
                  <c:v>ноя.01</c:v>
                </c:pt>
                <c:pt idx="4">
                  <c:v>янв.02</c:v>
                </c:pt>
                <c:pt idx="5">
                  <c:v>мар.02</c:v>
                </c:pt>
                <c:pt idx="6">
                  <c:v>май.02</c:v>
                </c:pt>
                <c:pt idx="7">
                  <c:v>июл.02</c:v>
                </c:pt>
                <c:pt idx="8">
                  <c:v>сен.02</c:v>
                </c:pt>
                <c:pt idx="9">
                  <c:v>ноя.02</c:v>
                </c:pt>
                <c:pt idx="10">
                  <c:v>янв.03</c:v>
                </c:pt>
                <c:pt idx="11">
                  <c:v>мар.03</c:v>
                </c:pt>
                <c:pt idx="12">
                  <c:v>май.03</c:v>
                </c:pt>
                <c:pt idx="13">
                  <c:v>июл.03</c:v>
                </c:pt>
                <c:pt idx="14">
                  <c:v>сен.03</c:v>
                </c:pt>
                <c:pt idx="15">
                  <c:v>ноя.03</c:v>
                </c:pt>
                <c:pt idx="16">
                  <c:v>янв.04</c:v>
                </c:pt>
                <c:pt idx="17">
                  <c:v>мар.04</c:v>
                </c:pt>
                <c:pt idx="18">
                  <c:v>май.04</c:v>
                </c:pt>
                <c:pt idx="19">
                  <c:v>июл.04</c:v>
                </c:pt>
                <c:pt idx="20">
                  <c:v>сен.04</c:v>
                </c:pt>
                <c:pt idx="21">
                  <c:v>ноя.04</c:v>
                </c:pt>
                <c:pt idx="22">
                  <c:v>янв.05</c:v>
                </c:pt>
                <c:pt idx="23">
                  <c:v>мар.05</c:v>
                </c:pt>
                <c:pt idx="24">
                  <c:v>май.05</c:v>
                </c:pt>
                <c:pt idx="25">
                  <c:v>июл.05</c:v>
                </c:pt>
                <c:pt idx="26">
                  <c:v>сен.05</c:v>
                </c:pt>
                <c:pt idx="27">
                  <c:v>ноя.05</c:v>
                </c:pt>
                <c:pt idx="28">
                  <c:v>янв.06</c:v>
                </c:pt>
                <c:pt idx="29">
                  <c:v>мар.06</c:v>
                </c:pt>
                <c:pt idx="30">
                  <c:v>май.06</c:v>
                </c:pt>
                <c:pt idx="31">
                  <c:v>июл.06</c:v>
                </c:pt>
                <c:pt idx="32">
                  <c:v>сен.06</c:v>
                </c:pt>
                <c:pt idx="33">
                  <c:v>ноя.06</c:v>
                </c:pt>
                <c:pt idx="34">
                  <c:v>янв.07</c:v>
                </c:pt>
                <c:pt idx="35">
                  <c:v>мар.07</c:v>
                </c:pt>
                <c:pt idx="36">
                  <c:v>май.07</c:v>
                </c:pt>
                <c:pt idx="37">
                  <c:v>июл.07</c:v>
                </c:pt>
                <c:pt idx="38">
                  <c:v>сен.07</c:v>
                </c:pt>
                <c:pt idx="39">
                  <c:v>ноя.07</c:v>
                </c:pt>
                <c:pt idx="40">
                  <c:v>янв.08</c:v>
                </c:pt>
                <c:pt idx="41">
                  <c:v>мар.08</c:v>
                </c:pt>
                <c:pt idx="42">
                  <c:v>июн.08</c:v>
                </c:pt>
                <c:pt idx="43">
                  <c:v>июн.09</c:v>
                </c:pt>
                <c:pt idx="44">
                  <c:v>авг.09</c:v>
                </c:pt>
                <c:pt idx="45">
                  <c:v>окт.09</c:v>
                </c:pt>
                <c:pt idx="46">
                  <c:v>дек.09</c:v>
                </c:pt>
                <c:pt idx="47">
                  <c:v>фев.10</c:v>
                </c:pt>
                <c:pt idx="48">
                  <c:v>апр.10</c:v>
                </c:pt>
                <c:pt idx="49">
                  <c:v>июн.10</c:v>
                </c:pt>
                <c:pt idx="50">
                  <c:v>авг.10</c:v>
                </c:pt>
                <c:pt idx="51">
                  <c:v>окт.10</c:v>
                </c:pt>
                <c:pt idx="52">
                  <c:v>дек.10</c:v>
                </c:pt>
                <c:pt idx="53">
                  <c:v>фев.11</c:v>
                </c:pt>
                <c:pt idx="54">
                  <c:v>апр.11</c:v>
                </c:pt>
                <c:pt idx="55">
                  <c:v>июн.11</c:v>
                </c:pt>
                <c:pt idx="56">
                  <c:v>авг.11</c:v>
                </c:pt>
                <c:pt idx="57">
                  <c:v>окт.11</c:v>
                </c:pt>
                <c:pt idx="58">
                  <c:v>дек.11</c:v>
                </c:pt>
                <c:pt idx="59">
                  <c:v>фев.12</c:v>
                </c:pt>
                <c:pt idx="60">
                  <c:v>июн.12</c:v>
                </c:pt>
                <c:pt idx="61">
                  <c:v>окт.12</c:v>
                </c:pt>
              </c:strCache>
            </c:strRef>
          </c:cat>
          <c:val>
            <c:numRef>
              <c:f>Лист1!$B$5:$BK$5</c:f>
              <c:numCache>
                <c:formatCode>0</c:formatCode>
                <c:ptCount val="62"/>
                <c:pt idx="0">
                  <c:v>33.700000000000003</c:v>
                </c:pt>
                <c:pt idx="1">
                  <c:v>36.200000000000003</c:v>
                </c:pt>
                <c:pt idx="2">
                  <c:v>34.1</c:v>
                </c:pt>
                <c:pt idx="3">
                  <c:v>37.5</c:v>
                </c:pt>
                <c:pt idx="4">
                  <c:v>34.5</c:v>
                </c:pt>
                <c:pt idx="5">
                  <c:v>42.5</c:v>
                </c:pt>
                <c:pt idx="6">
                  <c:v>42.3</c:v>
                </c:pt>
                <c:pt idx="7">
                  <c:v>40.300000000000004</c:v>
                </c:pt>
                <c:pt idx="8">
                  <c:v>37.4</c:v>
                </c:pt>
                <c:pt idx="9">
                  <c:v>37.800000000000004</c:v>
                </c:pt>
                <c:pt idx="10">
                  <c:v>35.300000000000004</c:v>
                </c:pt>
                <c:pt idx="11">
                  <c:v>33.6</c:v>
                </c:pt>
                <c:pt idx="12">
                  <c:v>30.9</c:v>
                </c:pt>
                <c:pt idx="13">
                  <c:v>33.5</c:v>
                </c:pt>
                <c:pt idx="14">
                  <c:v>34</c:v>
                </c:pt>
                <c:pt idx="15">
                  <c:v>32.6</c:v>
                </c:pt>
                <c:pt idx="16">
                  <c:v>34.9</c:v>
                </c:pt>
                <c:pt idx="17">
                  <c:v>37.200000000000003</c:v>
                </c:pt>
                <c:pt idx="18">
                  <c:v>34.200000000000003</c:v>
                </c:pt>
                <c:pt idx="19">
                  <c:v>35.800000000000004</c:v>
                </c:pt>
                <c:pt idx="20">
                  <c:v>32.700000000000003</c:v>
                </c:pt>
                <c:pt idx="21">
                  <c:v>33.4</c:v>
                </c:pt>
                <c:pt idx="22">
                  <c:v>37.5</c:v>
                </c:pt>
                <c:pt idx="23">
                  <c:v>34.4</c:v>
                </c:pt>
                <c:pt idx="24">
                  <c:v>34.200000000000003</c:v>
                </c:pt>
                <c:pt idx="25">
                  <c:v>32.4</c:v>
                </c:pt>
                <c:pt idx="26">
                  <c:v>34.200000000000003</c:v>
                </c:pt>
                <c:pt idx="27">
                  <c:v>36.4</c:v>
                </c:pt>
                <c:pt idx="28">
                  <c:v>30.2</c:v>
                </c:pt>
                <c:pt idx="29">
                  <c:v>31.6</c:v>
                </c:pt>
                <c:pt idx="30">
                  <c:v>32.9</c:v>
                </c:pt>
                <c:pt idx="31">
                  <c:v>34</c:v>
                </c:pt>
                <c:pt idx="32">
                  <c:v>36.5</c:v>
                </c:pt>
                <c:pt idx="33">
                  <c:v>36</c:v>
                </c:pt>
                <c:pt idx="34">
                  <c:v>35.5</c:v>
                </c:pt>
                <c:pt idx="35">
                  <c:v>30.1</c:v>
                </c:pt>
                <c:pt idx="36">
                  <c:v>32</c:v>
                </c:pt>
                <c:pt idx="37">
                  <c:v>36.300000000000004</c:v>
                </c:pt>
                <c:pt idx="38">
                  <c:v>30.3</c:v>
                </c:pt>
                <c:pt idx="39">
                  <c:v>32</c:v>
                </c:pt>
                <c:pt idx="40">
                  <c:v>33.4</c:v>
                </c:pt>
                <c:pt idx="41">
                  <c:v>32.5</c:v>
                </c:pt>
                <c:pt idx="42">
                  <c:v>30.2</c:v>
                </c:pt>
                <c:pt idx="43">
                  <c:v>33.4</c:v>
                </c:pt>
                <c:pt idx="44">
                  <c:v>42.8</c:v>
                </c:pt>
                <c:pt idx="45">
                  <c:v>36.700000000000003</c:v>
                </c:pt>
                <c:pt idx="46">
                  <c:v>43</c:v>
                </c:pt>
                <c:pt idx="47">
                  <c:v>40.300000000000004</c:v>
                </c:pt>
                <c:pt idx="48">
                  <c:v>46.4</c:v>
                </c:pt>
                <c:pt idx="49">
                  <c:v>47.7</c:v>
                </c:pt>
                <c:pt idx="50">
                  <c:v>43.9</c:v>
                </c:pt>
                <c:pt idx="51">
                  <c:v>49.5</c:v>
                </c:pt>
                <c:pt idx="52">
                  <c:v>45</c:v>
                </c:pt>
                <c:pt idx="53">
                  <c:v>49</c:v>
                </c:pt>
                <c:pt idx="54">
                  <c:v>54</c:v>
                </c:pt>
                <c:pt idx="55">
                  <c:v>45</c:v>
                </c:pt>
                <c:pt idx="56">
                  <c:v>44</c:v>
                </c:pt>
                <c:pt idx="57">
                  <c:v>50</c:v>
                </c:pt>
                <c:pt idx="58">
                  <c:v>49</c:v>
                </c:pt>
                <c:pt idx="59">
                  <c:v>50</c:v>
                </c:pt>
                <c:pt idx="60">
                  <c:v>50</c:v>
                </c:pt>
                <c:pt idx="61">
                  <c:v>50.4</c:v>
                </c:pt>
              </c:numCache>
            </c:numRef>
          </c:val>
        </c:ser>
        <c:ser>
          <c:idx val="3"/>
          <c:order val="3"/>
          <c:tx>
            <c:strRef>
              <c:f>Лист1!$A$6</c:f>
              <c:strCache>
                <c:ptCount val="1"/>
                <c:pt idx="0">
                  <c:v>Несколько хуже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  <a:ln w="23975">
              <a:noFill/>
              <a:prstDash val="solid"/>
            </a:ln>
          </c:spPr>
          <c:cat>
            <c:strRef>
              <c:f>Лист1!$B$1:$BK$2</c:f>
              <c:strCache>
                <c:ptCount val="62"/>
                <c:pt idx="0">
                  <c:v>май.01</c:v>
                </c:pt>
                <c:pt idx="1">
                  <c:v>июл.01</c:v>
                </c:pt>
                <c:pt idx="2">
                  <c:v>сен.01</c:v>
                </c:pt>
                <c:pt idx="3">
                  <c:v>ноя.01</c:v>
                </c:pt>
                <c:pt idx="4">
                  <c:v>янв.02</c:v>
                </c:pt>
                <c:pt idx="5">
                  <c:v>мар.02</c:v>
                </c:pt>
                <c:pt idx="6">
                  <c:v>май.02</c:v>
                </c:pt>
                <c:pt idx="7">
                  <c:v>июл.02</c:v>
                </c:pt>
                <c:pt idx="8">
                  <c:v>сен.02</c:v>
                </c:pt>
                <c:pt idx="9">
                  <c:v>ноя.02</c:v>
                </c:pt>
                <c:pt idx="10">
                  <c:v>янв.03</c:v>
                </c:pt>
                <c:pt idx="11">
                  <c:v>мар.03</c:v>
                </c:pt>
                <c:pt idx="12">
                  <c:v>май.03</c:v>
                </c:pt>
                <c:pt idx="13">
                  <c:v>июл.03</c:v>
                </c:pt>
                <c:pt idx="14">
                  <c:v>сен.03</c:v>
                </c:pt>
                <c:pt idx="15">
                  <c:v>ноя.03</c:v>
                </c:pt>
                <c:pt idx="16">
                  <c:v>янв.04</c:v>
                </c:pt>
                <c:pt idx="17">
                  <c:v>мар.04</c:v>
                </c:pt>
                <c:pt idx="18">
                  <c:v>май.04</c:v>
                </c:pt>
                <c:pt idx="19">
                  <c:v>июл.04</c:v>
                </c:pt>
                <c:pt idx="20">
                  <c:v>сен.04</c:v>
                </c:pt>
                <c:pt idx="21">
                  <c:v>ноя.04</c:v>
                </c:pt>
                <c:pt idx="22">
                  <c:v>янв.05</c:v>
                </c:pt>
                <c:pt idx="23">
                  <c:v>мар.05</c:v>
                </c:pt>
                <c:pt idx="24">
                  <c:v>май.05</c:v>
                </c:pt>
                <c:pt idx="25">
                  <c:v>июл.05</c:v>
                </c:pt>
                <c:pt idx="26">
                  <c:v>сен.05</c:v>
                </c:pt>
                <c:pt idx="27">
                  <c:v>ноя.05</c:v>
                </c:pt>
                <c:pt idx="28">
                  <c:v>янв.06</c:v>
                </c:pt>
                <c:pt idx="29">
                  <c:v>мар.06</c:v>
                </c:pt>
                <c:pt idx="30">
                  <c:v>май.06</c:v>
                </c:pt>
                <c:pt idx="31">
                  <c:v>июл.06</c:v>
                </c:pt>
                <c:pt idx="32">
                  <c:v>сен.06</c:v>
                </c:pt>
                <c:pt idx="33">
                  <c:v>ноя.06</c:v>
                </c:pt>
                <c:pt idx="34">
                  <c:v>янв.07</c:v>
                </c:pt>
                <c:pt idx="35">
                  <c:v>мар.07</c:v>
                </c:pt>
                <c:pt idx="36">
                  <c:v>май.07</c:v>
                </c:pt>
                <c:pt idx="37">
                  <c:v>июл.07</c:v>
                </c:pt>
                <c:pt idx="38">
                  <c:v>сен.07</c:v>
                </c:pt>
                <c:pt idx="39">
                  <c:v>ноя.07</c:v>
                </c:pt>
                <c:pt idx="40">
                  <c:v>янв.08</c:v>
                </c:pt>
                <c:pt idx="41">
                  <c:v>мар.08</c:v>
                </c:pt>
                <c:pt idx="42">
                  <c:v>июн.08</c:v>
                </c:pt>
                <c:pt idx="43">
                  <c:v>июн.09</c:v>
                </c:pt>
                <c:pt idx="44">
                  <c:v>авг.09</c:v>
                </c:pt>
                <c:pt idx="45">
                  <c:v>окт.09</c:v>
                </c:pt>
                <c:pt idx="46">
                  <c:v>дек.09</c:v>
                </c:pt>
                <c:pt idx="47">
                  <c:v>фев.10</c:v>
                </c:pt>
                <c:pt idx="48">
                  <c:v>апр.10</c:v>
                </c:pt>
                <c:pt idx="49">
                  <c:v>июн.10</c:v>
                </c:pt>
                <c:pt idx="50">
                  <c:v>авг.10</c:v>
                </c:pt>
                <c:pt idx="51">
                  <c:v>окт.10</c:v>
                </c:pt>
                <c:pt idx="52">
                  <c:v>дек.10</c:v>
                </c:pt>
                <c:pt idx="53">
                  <c:v>фев.11</c:v>
                </c:pt>
                <c:pt idx="54">
                  <c:v>апр.11</c:v>
                </c:pt>
                <c:pt idx="55">
                  <c:v>июн.11</c:v>
                </c:pt>
                <c:pt idx="56">
                  <c:v>авг.11</c:v>
                </c:pt>
                <c:pt idx="57">
                  <c:v>окт.11</c:v>
                </c:pt>
                <c:pt idx="58">
                  <c:v>дек.11</c:v>
                </c:pt>
                <c:pt idx="59">
                  <c:v>фев.12</c:v>
                </c:pt>
                <c:pt idx="60">
                  <c:v>июн.12</c:v>
                </c:pt>
                <c:pt idx="61">
                  <c:v>окт.12</c:v>
                </c:pt>
              </c:strCache>
            </c:strRef>
          </c:cat>
          <c:val>
            <c:numRef>
              <c:f>Лист1!$B$6:$BK$6</c:f>
              <c:numCache>
                <c:formatCode>0</c:formatCode>
                <c:ptCount val="62"/>
                <c:pt idx="0">
                  <c:v>10.5</c:v>
                </c:pt>
                <c:pt idx="1">
                  <c:v>8.3000000000000007</c:v>
                </c:pt>
                <c:pt idx="2">
                  <c:v>9.3000000000000007</c:v>
                </c:pt>
                <c:pt idx="3">
                  <c:v>11.5</c:v>
                </c:pt>
                <c:pt idx="4">
                  <c:v>10.200000000000001</c:v>
                </c:pt>
                <c:pt idx="5">
                  <c:v>9</c:v>
                </c:pt>
                <c:pt idx="6">
                  <c:v>8.6</c:v>
                </c:pt>
                <c:pt idx="7">
                  <c:v>9.4</c:v>
                </c:pt>
                <c:pt idx="8">
                  <c:v>7.6</c:v>
                </c:pt>
                <c:pt idx="9">
                  <c:v>9.3000000000000007</c:v>
                </c:pt>
                <c:pt idx="10">
                  <c:v>10</c:v>
                </c:pt>
                <c:pt idx="11">
                  <c:v>10.200000000000001</c:v>
                </c:pt>
                <c:pt idx="12">
                  <c:v>9.1</c:v>
                </c:pt>
                <c:pt idx="13">
                  <c:v>9</c:v>
                </c:pt>
                <c:pt idx="14">
                  <c:v>6.9</c:v>
                </c:pt>
                <c:pt idx="15">
                  <c:v>7.7</c:v>
                </c:pt>
                <c:pt idx="16">
                  <c:v>6.7</c:v>
                </c:pt>
                <c:pt idx="17">
                  <c:v>6.9</c:v>
                </c:pt>
                <c:pt idx="18">
                  <c:v>7.2</c:v>
                </c:pt>
                <c:pt idx="19">
                  <c:v>8.7000000000000011</c:v>
                </c:pt>
                <c:pt idx="20">
                  <c:v>8.2000000000000011</c:v>
                </c:pt>
                <c:pt idx="21">
                  <c:v>10.6</c:v>
                </c:pt>
                <c:pt idx="22">
                  <c:v>11.6</c:v>
                </c:pt>
                <c:pt idx="23">
                  <c:v>8.9</c:v>
                </c:pt>
                <c:pt idx="24">
                  <c:v>6.2</c:v>
                </c:pt>
                <c:pt idx="25">
                  <c:v>10.4</c:v>
                </c:pt>
                <c:pt idx="26">
                  <c:v>7.4</c:v>
                </c:pt>
                <c:pt idx="27">
                  <c:v>8.2000000000000011</c:v>
                </c:pt>
                <c:pt idx="28">
                  <c:v>7.4</c:v>
                </c:pt>
                <c:pt idx="29">
                  <c:v>8.8000000000000007</c:v>
                </c:pt>
                <c:pt idx="30">
                  <c:v>8.5</c:v>
                </c:pt>
                <c:pt idx="31">
                  <c:v>7.4</c:v>
                </c:pt>
                <c:pt idx="32">
                  <c:v>9.5</c:v>
                </c:pt>
                <c:pt idx="33">
                  <c:v>7.5</c:v>
                </c:pt>
                <c:pt idx="34">
                  <c:v>6.9</c:v>
                </c:pt>
                <c:pt idx="35">
                  <c:v>8.8000000000000007</c:v>
                </c:pt>
                <c:pt idx="36">
                  <c:v>6.8</c:v>
                </c:pt>
                <c:pt idx="37">
                  <c:v>5.2</c:v>
                </c:pt>
                <c:pt idx="38">
                  <c:v>7.1</c:v>
                </c:pt>
                <c:pt idx="39">
                  <c:v>7.8</c:v>
                </c:pt>
                <c:pt idx="40">
                  <c:v>5.4</c:v>
                </c:pt>
                <c:pt idx="41">
                  <c:v>7.2</c:v>
                </c:pt>
                <c:pt idx="42">
                  <c:v>6.8</c:v>
                </c:pt>
                <c:pt idx="43">
                  <c:v>7.6</c:v>
                </c:pt>
                <c:pt idx="44">
                  <c:v>10.200000000000001</c:v>
                </c:pt>
                <c:pt idx="45">
                  <c:v>9.7000000000000011</c:v>
                </c:pt>
                <c:pt idx="46">
                  <c:v>8.6</c:v>
                </c:pt>
                <c:pt idx="47">
                  <c:v>6.3</c:v>
                </c:pt>
                <c:pt idx="48">
                  <c:v>8.1</c:v>
                </c:pt>
                <c:pt idx="49">
                  <c:v>6.9</c:v>
                </c:pt>
                <c:pt idx="50">
                  <c:v>6.1</c:v>
                </c:pt>
                <c:pt idx="51">
                  <c:v>5.4</c:v>
                </c:pt>
                <c:pt idx="52">
                  <c:v>9</c:v>
                </c:pt>
                <c:pt idx="53">
                  <c:v>10</c:v>
                </c:pt>
                <c:pt idx="54">
                  <c:v>9</c:v>
                </c:pt>
                <c:pt idx="55">
                  <c:v>9</c:v>
                </c:pt>
                <c:pt idx="56">
                  <c:v>8</c:v>
                </c:pt>
                <c:pt idx="57">
                  <c:v>6</c:v>
                </c:pt>
                <c:pt idx="58">
                  <c:v>7</c:v>
                </c:pt>
                <c:pt idx="59">
                  <c:v>7</c:v>
                </c:pt>
                <c:pt idx="60">
                  <c:v>7</c:v>
                </c:pt>
                <c:pt idx="61">
                  <c:v>14.6</c:v>
                </c:pt>
              </c:numCache>
            </c:numRef>
          </c:val>
        </c:ser>
        <c:ser>
          <c:idx val="4"/>
          <c:order val="4"/>
          <c:tx>
            <c:strRef>
              <c:f>Лист1!$A$7</c:f>
              <c:strCache>
                <c:ptCount val="1"/>
                <c:pt idx="0">
                  <c:v>Значительно хуже</c:v>
                </c:pt>
              </c:strCache>
            </c:strRef>
          </c:tx>
          <c:spPr>
            <a:solidFill>
              <a:srgbClr val="C00000"/>
            </a:solidFill>
            <a:ln w="11989">
              <a:noFill/>
              <a:prstDash val="solid"/>
            </a:ln>
          </c:spPr>
          <c:cat>
            <c:strRef>
              <c:f>Лист1!$B$1:$BK$2</c:f>
              <c:strCache>
                <c:ptCount val="62"/>
                <c:pt idx="0">
                  <c:v>май.01</c:v>
                </c:pt>
                <c:pt idx="1">
                  <c:v>июл.01</c:v>
                </c:pt>
                <c:pt idx="2">
                  <c:v>сен.01</c:v>
                </c:pt>
                <c:pt idx="3">
                  <c:v>ноя.01</c:v>
                </c:pt>
                <c:pt idx="4">
                  <c:v>янв.02</c:v>
                </c:pt>
                <c:pt idx="5">
                  <c:v>мар.02</c:v>
                </c:pt>
                <c:pt idx="6">
                  <c:v>май.02</c:v>
                </c:pt>
                <c:pt idx="7">
                  <c:v>июл.02</c:v>
                </c:pt>
                <c:pt idx="8">
                  <c:v>сен.02</c:v>
                </c:pt>
                <c:pt idx="9">
                  <c:v>ноя.02</c:v>
                </c:pt>
                <c:pt idx="10">
                  <c:v>янв.03</c:v>
                </c:pt>
                <c:pt idx="11">
                  <c:v>мар.03</c:v>
                </c:pt>
                <c:pt idx="12">
                  <c:v>май.03</c:v>
                </c:pt>
                <c:pt idx="13">
                  <c:v>июл.03</c:v>
                </c:pt>
                <c:pt idx="14">
                  <c:v>сен.03</c:v>
                </c:pt>
                <c:pt idx="15">
                  <c:v>ноя.03</c:v>
                </c:pt>
                <c:pt idx="16">
                  <c:v>янв.04</c:v>
                </c:pt>
                <c:pt idx="17">
                  <c:v>мар.04</c:v>
                </c:pt>
                <c:pt idx="18">
                  <c:v>май.04</c:v>
                </c:pt>
                <c:pt idx="19">
                  <c:v>июл.04</c:v>
                </c:pt>
                <c:pt idx="20">
                  <c:v>сен.04</c:v>
                </c:pt>
                <c:pt idx="21">
                  <c:v>ноя.04</c:v>
                </c:pt>
                <c:pt idx="22">
                  <c:v>янв.05</c:v>
                </c:pt>
                <c:pt idx="23">
                  <c:v>мар.05</c:v>
                </c:pt>
                <c:pt idx="24">
                  <c:v>май.05</c:v>
                </c:pt>
                <c:pt idx="25">
                  <c:v>июл.05</c:v>
                </c:pt>
                <c:pt idx="26">
                  <c:v>сен.05</c:v>
                </c:pt>
                <c:pt idx="27">
                  <c:v>ноя.05</c:v>
                </c:pt>
                <c:pt idx="28">
                  <c:v>янв.06</c:v>
                </c:pt>
                <c:pt idx="29">
                  <c:v>мар.06</c:v>
                </c:pt>
                <c:pt idx="30">
                  <c:v>май.06</c:v>
                </c:pt>
                <c:pt idx="31">
                  <c:v>июл.06</c:v>
                </c:pt>
                <c:pt idx="32">
                  <c:v>сен.06</c:v>
                </c:pt>
                <c:pt idx="33">
                  <c:v>ноя.06</c:v>
                </c:pt>
                <c:pt idx="34">
                  <c:v>янв.07</c:v>
                </c:pt>
                <c:pt idx="35">
                  <c:v>мар.07</c:v>
                </c:pt>
                <c:pt idx="36">
                  <c:v>май.07</c:v>
                </c:pt>
                <c:pt idx="37">
                  <c:v>июл.07</c:v>
                </c:pt>
                <c:pt idx="38">
                  <c:v>сен.07</c:v>
                </c:pt>
                <c:pt idx="39">
                  <c:v>ноя.07</c:v>
                </c:pt>
                <c:pt idx="40">
                  <c:v>янв.08</c:v>
                </c:pt>
                <c:pt idx="41">
                  <c:v>мар.08</c:v>
                </c:pt>
                <c:pt idx="42">
                  <c:v>июн.08</c:v>
                </c:pt>
                <c:pt idx="43">
                  <c:v>июн.09</c:v>
                </c:pt>
                <c:pt idx="44">
                  <c:v>авг.09</c:v>
                </c:pt>
                <c:pt idx="45">
                  <c:v>окт.09</c:v>
                </c:pt>
                <c:pt idx="46">
                  <c:v>дек.09</c:v>
                </c:pt>
                <c:pt idx="47">
                  <c:v>фев.10</c:v>
                </c:pt>
                <c:pt idx="48">
                  <c:v>апр.10</c:v>
                </c:pt>
                <c:pt idx="49">
                  <c:v>июн.10</c:v>
                </c:pt>
                <c:pt idx="50">
                  <c:v>авг.10</c:v>
                </c:pt>
                <c:pt idx="51">
                  <c:v>окт.10</c:v>
                </c:pt>
                <c:pt idx="52">
                  <c:v>дек.10</c:v>
                </c:pt>
                <c:pt idx="53">
                  <c:v>фев.11</c:v>
                </c:pt>
                <c:pt idx="54">
                  <c:v>апр.11</c:v>
                </c:pt>
                <c:pt idx="55">
                  <c:v>июн.11</c:v>
                </c:pt>
                <c:pt idx="56">
                  <c:v>авг.11</c:v>
                </c:pt>
                <c:pt idx="57">
                  <c:v>окт.11</c:v>
                </c:pt>
                <c:pt idx="58">
                  <c:v>дек.11</c:v>
                </c:pt>
                <c:pt idx="59">
                  <c:v>фев.12</c:v>
                </c:pt>
                <c:pt idx="60">
                  <c:v>июн.12</c:v>
                </c:pt>
                <c:pt idx="61">
                  <c:v>окт.12</c:v>
                </c:pt>
              </c:strCache>
            </c:strRef>
          </c:cat>
          <c:val>
            <c:numRef>
              <c:f>Лист1!$B$7:$BK$7</c:f>
              <c:numCache>
                <c:formatCode>0</c:formatCode>
                <c:ptCount val="62"/>
                <c:pt idx="0">
                  <c:v>5.5</c:v>
                </c:pt>
                <c:pt idx="1">
                  <c:v>6.3</c:v>
                </c:pt>
                <c:pt idx="2">
                  <c:v>4.4000000000000004</c:v>
                </c:pt>
                <c:pt idx="3">
                  <c:v>4.5999999999999996</c:v>
                </c:pt>
                <c:pt idx="4">
                  <c:v>4.5999999999999996</c:v>
                </c:pt>
                <c:pt idx="5">
                  <c:v>3.9</c:v>
                </c:pt>
                <c:pt idx="6">
                  <c:v>4.8</c:v>
                </c:pt>
                <c:pt idx="7">
                  <c:v>4.3</c:v>
                </c:pt>
                <c:pt idx="8">
                  <c:v>4</c:v>
                </c:pt>
                <c:pt idx="9">
                  <c:v>3.9</c:v>
                </c:pt>
                <c:pt idx="10">
                  <c:v>3.4</c:v>
                </c:pt>
                <c:pt idx="11">
                  <c:v>5.5</c:v>
                </c:pt>
                <c:pt idx="12">
                  <c:v>5.2</c:v>
                </c:pt>
                <c:pt idx="13">
                  <c:v>4.8</c:v>
                </c:pt>
                <c:pt idx="14">
                  <c:v>3.4</c:v>
                </c:pt>
                <c:pt idx="15">
                  <c:v>3.2</c:v>
                </c:pt>
                <c:pt idx="16">
                  <c:v>3.2</c:v>
                </c:pt>
                <c:pt idx="17">
                  <c:v>2.4</c:v>
                </c:pt>
                <c:pt idx="18">
                  <c:v>3.4</c:v>
                </c:pt>
                <c:pt idx="19">
                  <c:v>4.4000000000000004</c:v>
                </c:pt>
                <c:pt idx="20">
                  <c:v>4.2</c:v>
                </c:pt>
                <c:pt idx="21">
                  <c:v>4.0999999999999996</c:v>
                </c:pt>
                <c:pt idx="22">
                  <c:v>6.4</c:v>
                </c:pt>
                <c:pt idx="23">
                  <c:v>5.3</c:v>
                </c:pt>
                <c:pt idx="24">
                  <c:v>5.5</c:v>
                </c:pt>
                <c:pt idx="25">
                  <c:v>2.8</c:v>
                </c:pt>
                <c:pt idx="26">
                  <c:v>4.3</c:v>
                </c:pt>
                <c:pt idx="27">
                  <c:v>3.8</c:v>
                </c:pt>
                <c:pt idx="28">
                  <c:v>4.5</c:v>
                </c:pt>
                <c:pt idx="29">
                  <c:v>4.4000000000000004</c:v>
                </c:pt>
                <c:pt idx="30">
                  <c:v>3.3</c:v>
                </c:pt>
                <c:pt idx="31">
                  <c:v>2.2999999999999998</c:v>
                </c:pt>
                <c:pt idx="32">
                  <c:v>4</c:v>
                </c:pt>
                <c:pt idx="33">
                  <c:v>2.5</c:v>
                </c:pt>
                <c:pt idx="34">
                  <c:v>3.3</c:v>
                </c:pt>
                <c:pt idx="35">
                  <c:v>5.8</c:v>
                </c:pt>
                <c:pt idx="36">
                  <c:v>2.7</c:v>
                </c:pt>
                <c:pt idx="37">
                  <c:v>3.6</c:v>
                </c:pt>
                <c:pt idx="38">
                  <c:v>3.2</c:v>
                </c:pt>
                <c:pt idx="39">
                  <c:v>3.3</c:v>
                </c:pt>
                <c:pt idx="40">
                  <c:v>1.8</c:v>
                </c:pt>
                <c:pt idx="41">
                  <c:v>2.7</c:v>
                </c:pt>
                <c:pt idx="42">
                  <c:v>2.4</c:v>
                </c:pt>
                <c:pt idx="43">
                  <c:v>2.6</c:v>
                </c:pt>
                <c:pt idx="44">
                  <c:v>3.2</c:v>
                </c:pt>
                <c:pt idx="45">
                  <c:v>2.1</c:v>
                </c:pt>
                <c:pt idx="46">
                  <c:v>1.6</c:v>
                </c:pt>
                <c:pt idx="47">
                  <c:v>2</c:v>
                </c:pt>
                <c:pt idx="48">
                  <c:v>2</c:v>
                </c:pt>
                <c:pt idx="49">
                  <c:v>1.2</c:v>
                </c:pt>
                <c:pt idx="50">
                  <c:v>2</c:v>
                </c:pt>
                <c:pt idx="51">
                  <c:v>2</c:v>
                </c:pt>
                <c:pt idx="52">
                  <c:v>2</c:v>
                </c:pt>
                <c:pt idx="53">
                  <c:v>3</c:v>
                </c:pt>
                <c:pt idx="54">
                  <c:v>1</c:v>
                </c:pt>
                <c:pt idx="55">
                  <c:v>2</c:v>
                </c:pt>
                <c:pt idx="56">
                  <c:v>3</c:v>
                </c:pt>
                <c:pt idx="57">
                  <c:v>1</c:v>
                </c:pt>
                <c:pt idx="58">
                  <c:v>2</c:v>
                </c:pt>
                <c:pt idx="59">
                  <c:v>1</c:v>
                </c:pt>
                <c:pt idx="60">
                  <c:v>2</c:v>
                </c:pt>
                <c:pt idx="61">
                  <c:v>3</c:v>
                </c:pt>
              </c:numCache>
            </c:numRef>
          </c:val>
        </c:ser>
        <c:ser>
          <c:idx val="5"/>
          <c:order val="5"/>
          <c:tx>
            <c:strRef>
              <c:f>Лист1!$A$8</c:f>
              <c:strCache>
                <c:ptCount val="1"/>
                <c:pt idx="0">
                  <c:v>Затруднились ответить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  <a:ln w="11989">
              <a:noFill/>
              <a:prstDash val="solid"/>
            </a:ln>
          </c:spPr>
          <c:cat>
            <c:strRef>
              <c:f>Лист1!$B$1:$BK$2</c:f>
              <c:strCache>
                <c:ptCount val="62"/>
                <c:pt idx="0">
                  <c:v>май.01</c:v>
                </c:pt>
                <c:pt idx="1">
                  <c:v>июл.01</c:v>
                </c:pt>
                <c:pt idx="2">
                  <c:v>сен.01</c:v>
                </c:pt>
                <c:pt idx="3">
                  <c:v>ноя.01</c:v>
                </c:pt>
                <c:pt idx="4">
                  <c:v>янв.02</c:v>
                </c:pt>
                <c:pt idx="5">
                  <c:v>мар.02</c:v>
                </c:pt>
                <c:pt idx="6">
                  <c:v>май.02</c:v>
                </c:pt>
                <c:pt idx="7">
                  <c:v>июл.02</c:v>
                </c:pt>
                <c:pt idx="8">
                  <c:v>сен.02</c:v>
                </c:pt>
                <c:pt idx="9">
                  <c:v>ноя.02</c:v>
                </c:pt>
                <c:pt idx="10">
                  <c:v>янв.03</c:v>
                </c:pt>
                <c:pt idx="11">
                  <c:v>мар.03</c:v>
                </c:pt>
                <c:pt idx="12">
                  <c:v>май.03</c:v>
                </c:pt>
                <c:pt idx="13">
                  <c:v>июл.03</c:v>
                </c:pt>
                <c:pt idx="14">
                  <c:v>сен.03</c:v>
                </c:pt>
                <c:pt idx="15">
                  <c:v>ноя.03</c:v>
                </c:pt>
                <c:pt idx="16">
                  <c:v>янв.04</c:v>
                </c:pt>
                <c:pt idx="17">
                  <c:v>мар.04</c:v>
                </c:pt>
                <c:pt idx="18">
                  <c:v>май.04</c:v>
                </c:pt>
                <c:pt idx="19">
                  <c:v>июл.04</c:v>
                </c:pt>
                <c:pt idx="20">
                  <c:v>сен.04</c:v>
                </c:pt>
                <c:pt idx="21">
                  <c:v>ноя.04</c:v>
                </c:pt>
                <c:pt idx="22">
                  <c:v>янв.05</c:v>
                </c:pt>
                <c:pt idx="23">
                  <c:v>мар.05</c:v>
                </c:pt>
                <c:pt idx="24">
                  <c:v>май.05</c:v>
                </c:pt>
                <c:pt idx="25">
                  <c:v>июл.05</c:v>
                </c:pt>
                <c:pt idx="26">
                  <c:v>сен.05</c:v>
                </c:pt>
                <c:pt idx="27">
                  <c:v>ноя.05</c:v>
                </c:pt>
                <c:pt idx="28">
                  <c:v>янв.06</c:v>
                </c:pt>
                <c:pt idx="29">
                  <c:v>мар.06</c:v>
                </c:pt>
                <c:pt idx="30">
                  <c:v>май.06</c:v>
                </c:pt>
                <c:pt idx="31">
                  <c:v>июл.06</c:v>
                </c:pt>
                <c:pt idx="32">
                  <c:v>сен.06</c:v>
                </c:pt>
                <c:pt idx="33">
                  <c:v>ноя.06</c:v>
                </c:pt>
                <c:pt idx="34">
                  <c:v>янв.07</c:v>
                </c:pt>
                <c:pt idx="35">
                  <c:v>мар.07</c:v>
                </c:pt>
                <c:pt idx="36">
                  <c:v>май.07</c:v>
                </c:pt>
                <c:pt idx="37">
                  <c:v>июл.07</c:v>
                </c:pt>
                <c:pt idx="38">
                  <c:v>сен.07</c:v>
                </c:pt>
                <c:pt idx="39">
                  <c:v>ноя.07</c:v>
                </c:pt>
                <c:pt idx="40">
                  <c:v>янв.08</c:v>
                </c:pt>
                <c:pt idx="41">
                  <c:v>мар.08</c:v>
                </c:pt>
                <c:pt idx="42">
                  <c:v>июн.08</c:v>
                </c:pt>
                <c:pt idx="43">
                  <c:v>июн.09</c:v>
                </c:pt>
                <c:pt idx="44">
                  <c:v>авг.09</c:v>
                </c:pt>
                <c:pt idx="45">
                  <c:v>окт.09</c:v>
                </c:pt>
                <c:pt idx="46">
                  <c:v>дек.09</c:v>
                </c:pt>
                <c:pt idx="47">
                  <c:v>фев.10</c:v>
                </c:pt>
                <c:pt idx="48">
                  <c:v>апр.10</c:v>
                </c:pt>
                <c:pt idx="49">
                  <c:v>июн.10</c:v>
                </c:pt>
                <c:pt idx="50">
                  <c:v>авг.10</c:v>
                </c:pt>
                <c:pt idx="51">
                  <c:v>окт.10</c:v>
                </c:pt>
                <c:pt idx="52">
                  <c:v>дек.10</c:v>
                </c:pt>
                <c:pt idx="53">
                  <c:v>фев.11</c:v>
                </c:pt>
                <c:pt idx="54">
                  <c:v>апр.11</c:v>
                </c:pt>
                <c:pt idx="55">
                  <c:v>июн.11</c:v>
                </c:pt>
                <c:pt idx="56">
                  <c:v>авг.11</c:v>
                </c:pt>
                <c:pt idx="57">
                  <c:v>окт.11</c:v>
                </c:pt>
                <c:pt idx="58">
                  <c:v>дек.11</c:v>
                </c:pt>
                <c:pt idx="59">
                  <c:v>фев.12</c:v>
                </c:pt>
                <c:pt idx="60">
                  <c:v>июн.12</c:v>
                </c:pt>
                <c:pt idx="61">
                  <c:v>окт.12</c:v>
                </c:pt>
              </c:strCache>
            </c:strRef>
          </c:cat>
          <c:val>
            <c:numRef>
              <c:f>Лист1!$B$8:$BK$8</c:f>
              <c:numCache>
                <c:formatCode>0</c:formatCode>
                <c:ptCount val="62"/>
                <c:pt idx="0">
                  <c:v>28.3</c:v>
                </c:pt>
                <c:pt idx="1">
                  <c:v>29.6</c:v>
                </c:pt>
                <c:pt idx="2">
                  <c:v>30.3</c:v>
                </c:pt>
                <c:pt idx="3">
                  <c:v>25.7</c:v>
                </c:pt>
                <c:pt idx="4">
                  <c:v>28.2</c:v>
                </c:pt>
                <c:pt idx="5">
                  <c:v>22.9</c:v>
                </c:pt>
                <c:pt idx="6">
                  <c:v>22.9</c:v>
                </c:pt>
                <c:pt idx="7">
                  <c:v>27.9</c:v>
                </c:pt>
                <c:pt idx="8">
                  <c:v>35.9</c:v>
                </c:pt>
                <c:pt idx="9">
                  <c:v>33</c:v>
                </c:pt>
                <c:pt idx="10">
                  <c:v>33.5</c:v>
                </c:pt>
                <c:pt idx="11">
                  <c:v>32.6</c:v>
                </c:pt>
                <c:pt idx="12">
                  <c:v>39.700000000000003</c:v>
                </c:pt>
                <c:pt idx="13">
                  <c:v>35</c:v>
                </c:pt>
                <c:pt idx="14">
                  <c:v>39</c:v>
                </c:pt>
                <c:pt idx="15">
                  <c:v>38.800000000000004</c:v>
                </c:pt>
                <c:pt idx="16">
                  <c:v>37</c:v>
                </c:pt>
                <c:pt idx="17">
                  <c:v>37.1</c:v>
                </c:pt>
                <c:pt idx="18">
                  <c:v>36.9</c:v>
                </c:pt>
                <c:pt idx="19">
                  <c:v>33.9</c:v>
                </c:pt>
                <c:pt idx="20">
                  <c:v>37.6</c:v>
                </c:pt>
                <c:pt idx="21">
                  <c:v>34.800000000000004</c:v>
                </c:pt>
                <c:pt idx="22">
                  <c:v>24.2</c:v>
                </c:pt>
                <c:pt idx="23">
                  <c:v>36.800000000000004</c:v>
                </c:pt>
                <c:pt idx="24">
                  <c:v>38.5</c:v>
                </c:pt>
                <c:pt idx="25">
                  <c:v>34.9</c:v>
                </c:pt>
                <c:pt idx="26">
                  <c:v>35</c:v>
                </c:pt>
                <c:pt idx="27">
                  <c:v>33</c:v>
                </c:pt>
                <c:pt idx="28">
                  <c:v>37.5</c:v>
                </c:pt>
                <c:pt idx="29">
                  <c:v>37.4</c:v>
                </c:pt>
                <c:pt idx="30">
                  <c:v>36.1</c:v>
                </c:pt>
                <c:pt idx="31">
                  <c:v>34.6</c:v>
                </c:pt>
                <c:pt idx="32">
                  <c:v>30.5</c:v>
                </c:pt>
                <c:pt idx="33">
                  <c:v>31.8</c:v>
                </c:pt>
                <c:pt idx="34">
                  <c:v>34.1</c:v>
                </c:pt>
                <c:pt idx="35">
                  <c:v>37.700000000000003</c:v>
                </c:pt>
                <c:pt idx="36">
                  <c:v>38.300000000000004</c:v>
                </c:pt>
                <c:pt idx="37">
                  <c:v>33</c:v>
                </c:pt>
                <c:pt idx="38">
                  <c:v>37.700000000000003</c:v>
                </c:pt>
                <c:pt idx="39">
                  <c:v>36.5</c:v>
                </c:pt>
                <c:pt idx="40">
                  <c:v>36.6</c:v>
                </c:pt>
                <c:pt idx="41">
                  <c:v>30.2</c:v>
                </c:pt>
                <c:pt idx="42">
                  <c:v>33.4</c:v>
                </c:pt>
                <c:pt idx="43">
                  <c:v>31</c:v>
                </c:pt>
                <c:pt idx="44">
                  <c:v>24.8</c:v>
                </c:pt>
                <c:pt idx="45">
                  <c:v>25.7</c:v>
                </c:pt>
                <c:pt idx="46">
                  <c:v>26.5</c:v>
                </c:pt>
                <c:pt idx="47">
                  <c:v>26.4</c:v>
                </c:pt>
                <c:pt idx="48">
                  <c:v>21.2</c:v>
                </c:pt>
                <c:pt idx="49">
                  <c:v>18.899999999999999</c:v>
                </c:pt>
                <c:pt idx="50">
                  <c:v>23.3</c:v>
                </c:pt>
                <c:pt idx="51">
                  <c:v>21.4</c:v>
                </c:pt>
                <c:pt idx="52">
                  <c:v>19</c:v>
                </c:pt>
                <c:pt idx="53">
                  <c:v>17</c:v>
                </c:pt>
                <c:pt idx="54">
                  <c:v>15</c:v>
                </c:pt>
                <c:pt idx="55">
                  <c:v>19</c:v>
                </c:pt>
                <c:pt idx="56">
                  <c:v>16</c:v>
                </c:pt>
                <c:pt idx="57">
                  <c:v>19</c:v>
                </c:pt>
                <c:pt idx="58">
                  <c:v>18</c:v>
                </c:pt>
                <c:pt idx="59">
                  <c:v>17</c:v>
                </c:pt>
                <c:pt idx="60">
                  <c:v>16</c:v>
                </c:pt>
                <c:pt idx="61">
                  <c:v>9</c:v>
                </c:pt>
              </c:numCache>
            </c:numRef>
          </c:val>
        </c:ser>
        <c:axId val="107133184"/>
        <c:axId val="107147264"/>
      </c:areaChart>
      <c:catAx>
        <c:axId val="107133184"/>
        <c:scaling>
          <c:orientation val="minMax"/>
        </c:scaling>
        <c:axPos val="b"/>
        <c:numFmt formatCode="mmm/yy" sourceLinked="1"/>
        <c:tickLblPos val="nextTo"/>
        <c:spPr>
          <a:ln w="2997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07147264"/>
        <c:crosses val="autoZero"/>
        <c:auto val="1"/>
        <c:lblAlgn val="ctr"/>
        <c:lblOffset val="100"/>
        <c:tickLblSkip val="2"/>
        <c:tickMarkSkip val="1"/>
      </c:catAx>
      <c:valAx>
        <c:axId val="107147264"/>
        <c:scaling>
          <c:orientation val="minMax"/>
          <c:max val="100"/>
        </c:scaling>
        <c:axPos val="l"/>
        <c:majorGridlines>
          <c:spPr>
            <a:ln w="2997">
              <a:solidFill>
                <a:srgbClr val="C0C0C0"/>
              </a:solidFill>
              <a:prstDash val="sysDash"/>
            </a:ln>
          </c:spPr>
        </c:majorGridlines>
        <c:numFmt formatCode="0" sourceLinked="1"/>
        <c:tickLblPos val="nextTo"/>
        <c:spPr>
          <a:ln w="299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07133184"/>
        <c:crosses val="autoZero"/>
        <c:crossBetween val="midCat"/>
      </c:valAx>
      <c:spPr>
        <a:noFill/>
        <a:ln w="25395">
          <a:noFill/>
        </a:ln>
      </c:spPr>
    </c:plotArea>
    <c:legend>
      <c:legendPos val="r"/>
      <c:layout>
        <c:manualLayout>
          <c:xMode val="edge"/>
          <c:yMode val="edge"/>
          <c:x val="7.1895491890875407E-2"/>
          <c:y val="0.90904564233884899"/>
          <c:w val="0.83267981567450944"/>
          <c:h val="9.0954357661152563E-2"/>
        </c:manualLayout>
      </c:layout>
      <c:spPr>
        <a:noFill/>
        <a:ln w="2997">
          <a:noFill/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36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/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0.30575</cdr:x>
      <cdr:y>0.5395</cdr:y>
    </cdr:from>
    <cdr:to>
      <cdr:x>0.525</cdr:x>
      <cdr:y>0.59225</cdr:y>
    </cdr:to>
    <cdr:sp macro="" textlink="">
      <cdr:nvSpPr>
        <cdr:cNvPr id="1025" name="Rectangle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27886" y="2343264"/>
          <a:ext cx="1597592" cy="2291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900" b="1" dirty="0">
              <a:solidFill>
                <a:schemeClr val="bg1"/>
              </a:solidFill>
              <a:latin typeface="Arial Cyr"/>
            </a:rPr>
            <a:t>ТАК  ЖЕ, КАК И СЕЙЧАС</a:t>
          </a:r>
        </a:p>
      </cdr:txBody>
    </cdr:sp>
  </cdr:relSizeAnchor>
  <cdr:relSizeAnchor xmlns:cdr="http://schemas.openxmlformats.org/drawingml/2006/chartDrawing">
    <cdr:from>
      <cdr:x>0.37903</cdr:x>
      <cdr:y>0.08219</cdr:y>
    </cdr:from>
    <cdr:to>
      <cdr:x>0.61778</cdr:x>
      <cdr:y>0.12819</cdr:y>
    </cdr:to>
    <cdr:sp macro="" textlink="">
      <cdr:nvSpPr>
        <cdr:cNvPr id="5122" name="Rectangle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357586" y="428628"/>
          <a:ext cx="2114922" cy="23988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1">
            <a:defRPr sz="1000"/>
          </a:pPr>
          <a:r>
            <a:rPr lang="ru-RU" sz="900" b="1" i="0" strike="noStrike" dirty="0">
              <a:solidFill>
                <a:schemeClr val="bg1"/>
              </a:solidFill>
              <a:latin typeface="Arial Cyr"/>
            </a:rPr>
            <a:t>ЗАТРУДНИЛИСЬ ОТВЕТИТЬ</a:t>
          </a:r>
        </a:p>
      </cdr:txBody>
    </cdr:sp>
  </cdr:relSizeAnchor>
  <cdr:relSizeAnchor xmlns:cdr="http://schemas.openxmlformats.org/drawingml/2006/chartDrawing">
    <cdr:from>
      <cdr:x>0.4745</cdr:x>
      <cdr:y>0.697</cdr:y>
    </cdr:from>
    <cdr:to>
      <cdr:x>0.64625</cdr:x>
      <cdr:y>0.744</cdr:y>
    </cdr:to>
    <cdr:sp macro="" textlink="">
      <cdr:nvSpPr>
        <cdr:cNvPr id="1027" name="Rectangle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57504" y="3027350"/>
          <a:ext cx="1251477" cy="2041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900" b="1" dirty="0">
              <a:solidFill>
                <a:schemeClr val="bg1"/>
              </a:solidFill>
              <a:latin typeface="Arial Cyr"/>
            </a:rPr>
            <a:t>НЕСКОЛЬКО ЛУЧШЕ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16CD6-E438-4F7E-AB93-8FFEDCE77342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58280-C5E7-46EC-B0C0-510099CE32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5686085-F274-4CF6-8377-69F788A7D425}" type="datetimeFigureOut">
              <a:rPr lang="ru-RU"/>
              <a:pPr>
                <a:defRPr/>
              </a:pPr>
              <a:t>22.01.2013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5A052BC-E124-41CF-9A0A-F4256754A6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A9970-B24F-4DF5-A0C9-A66EDD9248C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73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D5BD7B-5D3F-4044-8E46-FE36A71093A1}" type="slidenum">
              <a:rPr lang="ru-RU" smtClean="0">
                <a:cs typeface="Arial" charset="0"/>
              </a:rPr>
              <a:pPr/>
              <a:t>20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41DA1-DBB9-4715-90C8-B9D41F9586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E10C-70A8-477D-9408-3CE65861F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E33FA-EAEC-4A25-9184-295F910ACD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10E40-51F0-4D97-81DC-25CD272792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829F6-5FA1-4747-9DD9-62CB1AC418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DD045-7C86-43A7-AABC-55A92E2327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C2AAF-6DCA-4591-A47E-6ED39682BE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031EB-AFCB-419A-9A58-A1205CA6B2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C43EB-AFE8-4613-A9D6-1B427ED95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2171D-42B3-440A-B817-F68DAD5DBF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BE701-88E1-47BB-A9E6-A07AC63FD7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862AF356-F21B-4ADF-9879-A028D234BD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_____Microsoft_Office_Excel_97-20034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_____Microsoft_Office_Excel_97-20036.xls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_____Microsoft_Office_Excel_97-20037.xls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_____Microsoft_Office_Excel_97-20038.xls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3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Microsoft_Office_Excel_97-20033.xls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75" y="3687763"/>
            <a:ext cx="8858250" cy="1470025"/>
          </a:xfrm>
        </p:spPr>
        <p:txBody>
          <a:bodyPr/>
          <a:lstStyle/>
          <a:p>
            <a:pPr eaLnBrk="1" hangingPunct="1"/>
            <a:r>
              <a:rPr lang="ru-RU" sz="3500" b="1" smtClean="0">
                <a:solidFill>
                  <a:srgbClr val="254061"/>
                </a:solidFill>
                <a:latin typeface="Franklin Gothic Book" pitchFamily="34" charset="0"/>
              </a:rPr>
              <a:t>Массовые оценки и настроения </a:t>
            </a:r>
            <a:r>
              <a:rPr lang="ru-RU" sz="3500" b="1" smtClean="0">
                <a:solidFill>
                  <a:srgbClr val="254061"/>
                </a:solidFill>
              </a:rPr>
              <a:t/>
            </a:r>
            <a:br>
              <a:rPr lang="ru-RU" sz="3500" b="1" smtClean="0">
                <a:solidFill>
                  <a:srgbClr val="254061"/>
                </a:solidFill>
              </a:rPr>
            </a:br>
            <a:r>
              <a:rPr lang="ru-RU" sz="3500" b="1" smtClean="0">
                <a:solidFill>
                  <a:srgbClr val="254061"/>
                </a:solidFill>
                <a:latin typeface="Franklin Gothic Book" pitchFamily="34" charset="0"/>
              </a:rPr>
              <a:t>в 2012 году</a:t>
            </a:r>
            <a:r>
              <a:rPr lang="ru-RU" sz="3600" b="1" smtClean="0">
                <a:solidFill>
                  <a:srgbClr val="254061"/>
                </a:solidFill>
                <a:latin typeface="Franklin Gothic Book" pitchFamily="34" charset="0"/>
              </a:rPr>
              <a:t/>
            </a:r>
            <a:br>
              <a:rPr lang="ru-RU" sz="3600" b="1" smtClean="0">
                <a:solidFill>
                  <a:srgbClr val="254061"/>
                </a:solidFill>
                <a:latin typeface="Franklin Gothic Book" pitchFamily="34" charset="0"/>
              </a:rPr>
            </a:br>
            <a:r>
              <a:rPr lang="ru-RU" sz="3600" b="1" smtClean="0">
                <a:solidFill>
                  <a:srgbClr val="254061"/>
                </a:solidFill>
              </a:rPr>
              <a:t/>
            </a:r>
            <a:br>
              <a:rPr lang="ru-RU" sz="3600" b="1" smtClean="0">
                <a:solidFill>
                  <a:srgbClr val="254061"/>
                </a:solidFill>
              </a:rPr>
            </a:br>
            <a:r>
              <a:rPr lang="ru-RU" sz="2000" b="1" smtClean="0">
                <a:solidFill>
                  <a:schemeClr val="tx1"/>
                </a:solidFill>
                <a:latin typeface="Franklin Gothic Book" pitchFamily="34" charset="0"/>
              </a:rPr>
              <a:t>Ежегодная конференция Левада-Центра </a:t>
            </a:r>
            <a:r>
              <a:rPr lang="ru-RU" sz="2000" b="1" smtClean="0">
                <a:solidFill>
                  <a:srgbClr val="254061"/>
                </a:solidFill>
              </a:rPr>
              <a:t/>
            </a:r>
            <a:br>
              <a:rPr lang="ru-RU" sz="2000" b="1" smtClean="0">
                <a:solidFill>
                  <a:srgbClr val="254061"/>
                </a:solidFill>
              </a:rPr>
            </a:br>
            <a:r>
              <a:rPr lang="ru-RU" sz="2000" b="1" smtClean="0">
                <a:solidFill>
                  <a:schemeClr val="tx1"/>
                </a:solidFill>
                <a:latin typeface="Franklin Gothic Book" pitchFamily="34" charset="0"/>
              </a:rPr>
              <a:t>«События и тенденции 2012 года в общественном мнении»</a:t>
            </a:r>
            <a:r>
              <a:rPr lang="ru-RU" sz="2000" b="1" smtClean="0">
                <a:solidFill>
                  <a:schemeClr val="tx1"/>
                </a:solidFill>
              </a:rPr>
              <a:t/>
            </a:r>
            <a:br>
              <a:rPr lang="ru-RU" sz="2000" b="1" smtClean="0">
                <a:solidFill>
                  <a:schemeClr val="tx1"/>
                </a:solidFill>
              </a:rPr>
            </a:br>
            <a:r>
              <a:rPr lang="ru-RU" sz="2000" b="1" smtClean="0">
                <a:solidFill>
                  <a:schemeClr val="tx1"/>
                </a:solidFill>
                <a:latin typeface="Franklin Gothic Book" pitchFamily="34" charset="0"/>
              </a:rPr>
              <a:t>23 января 2013 г.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36063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Picture 2" descr="E:\NEW_DESIGN VCIOM\Logo-LEVADA_la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5075" y="1682750"/>
            <a:ext cx="1584325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36063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bg1"/>
                </a:solidFill>
                <a:latin typeface="Franklin Gothic Book" pitchFamily="34" charset="0"/>
              </a:rPr>
              <a:t>Какая Россия Вам нужна?</a:t>
            </a:r>
          </a:p>
        </p:txBody>
      </p:sp>
      <p:pic>
        <p:nvPicPr>
          <p:cNvPr id="33795" name="Picture 2" descr="E:\NEW_DESIGN VCIOM\Logo-LEVADA_la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3888" y="6021388"/>
            <a:ext cx="695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75" y="2143125"/>
          <a:ext cx="8907463" cy="2716213"/>
        </p:xfrm>
        <a:graphic>
          <a:graphicData uri="http://schemas.openxmlformats.org/drawingml/2006/table">
            <a:tbl>
              <a:tblPr/>
              <a:tblGrid>
                <a:gridCol w="7061200"/>
                <a:gridCol w="898525"/>
                <a:gridCol w="947738"/>
              </a:tblGrid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2002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2012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Могучая военная держава, где во главе угла стоят интересы государства, его престиж и место в мире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011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Комфортная, удобная для жизни страна, в которой на первом месте стоят интересы человека, его благосостояние и возможности развития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78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Август 2012,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N=1600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36063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53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bg1"/>
                </a:solidFill>
                <a:latin typeface="Franklin Gothic Book" pitchFamily="34" charset="0"/>
              </a:rPr>
              <a:t>Индекс одобрения Путина и Медведева</a:t>
            </a:r>
          </a:p>
        </p:txBody>
      </p:sp>
      <p:pic>
        <p:nvPicPr>
          <p:cNvPr id="55304" name="Picture 2" descr="E:\NEW_DESIGN VCIOM\Logo-LEVADA_la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6021388"/>
            <a:ext cx="695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5301" name="Object 2"/>
          <p:cNvGraphicFramePr>
            <a:graphicFrameLocks noChangeAspect="1"/>
          </p:cNvGraphicFramePr>
          <p:nvPr/>
        </p:nvGraphicFramePr>
        <p:xfrm>
          <a:off x="223838" y="1504950"/>
          <a:ext cx="8020050" cy="5019675"/>
        </p:xfrm>
        <a:graphic>
          <a:graphicData uri="http://schemas.openxmlformats.org/presentationml/2006/ole">
            <p:oleObj spid="_x0000_s145410" name="Диаграмма" r:id="rId4" imgW="8715375" imgH="5848350" progId="MSGraph.Chart.8">
              <p:embed followColorScheme="full"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36063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bg1"/>
                </a:solidFill>
                <a:latin typeface="Franklin Gothic Book" pitchFamily="34" charset="0"/>
              </a:rPr>
              <a:t>Кого можно назвать «Человеком года» (мужчины)?*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09538" y="1514475"/>
          <a:ext cx="8891618" cy="3914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7703"/>
                <a:gridCol w="345977"/>
                <a:gridCol w="1210921"/>
                <a:gridCol w="345977"/>
                <a:gridCol w="1487703"/>
                <a:gridCol w="345977"/>
                <a:gridCol w="1487703"/>
                <a:gridCol w="345977"/>
                <a:gridCol w="1487703"/>
                <a:gridCol w="345977"/>
              </a:tblGrid>
              <a:tr h="535176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2008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2674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1000"/>
                        </a:spcAft>
                      </a:pPr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Times New Roman"/>
                        </a:rPr>
                        <a:t>В. Путин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Times New Roman"/>
                        </a:rPr>
                        <a:t>40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1000"/>
                        </a:spcAft>
                      </a:pPr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Times New Roman"/>
                        </a:rPr>
                        <a:t>В. Путин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Times New Roman"/>
                        </a:rPr>
                        <a:t>37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1000"/>
                        </a:spcAft>
                      </a:pP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Times New Roman"/>
                        </a:rPr>
                        <a:t>. Путин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Times New Roman"/>
                        </a:rPr>
                        <a:t>34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1000"/>
                        </a:spcAft>
                      </a:pP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Times New Roman"/>
                        </a:rPr>
                        <a:t>. Путин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Times New Roman"/>
                        </a:rPr>
                        <a:t>28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1000"/>
                        </a:spcAft>
                      </a:pPr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Times New Roman"/>
                        </a:rPr>
                        <a:t>В. Путин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Times New Roman"/>
                        </a:rPr>
                        <a:t>28</a:t>
                      </a:r>
                    </a:p>
                  </a:txBody>
                  <a:tcPr marL="68580" marR="68580" marT="0" marB="0" anchor="ctr"/>
                </a:tc>
              </a:tr>
              <a:tr h="52674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1000"/>
                        </a:spcAft>
                      </a:pPr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Times New Roman"/>
                        </a:rPr>
                        <a:t>Д. Медведев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Times New Roman"/>
                        </a:rPr>
                        <a:t>27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1000"/>
                        </a:spcAft>
                      </a:pPr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Times New Roman"/>
                        </a:rPr>
                        <a:t>Д. Медведев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Times New Roman"/>
                        </a:rPr>
                        <a:t>29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1000"/>
                        </a:spcAft>
                      </a:pP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Times New Roman"/>
                        </a:rPr>
                        <a:t>Д</a:t>
                      </a:r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Times New Roman"/>
                        </a:rPr>
                        <a:t>. Медведев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Times New Roman"/>
                        </a:rPr>
                        <a:t>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1000"/>
                        </a:spcAft>
                      </a:pP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Times New Roman"/>
                        </a:rPr>
                        <a:t>Д</a:t>
                      </a:r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Times New Roman"/>
                        </a:rPr>
                        <a:t>. Медведев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1000"/>
                        </a:spcAft>
                      </a:pPr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Times New Roman"/>
                        </a:rPr>
                        <a:t>С. Шойгу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</a:tr>
              <a:tr h="52674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1000"/>
                        </a:spcAft>
                      </a:pPr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Times New Roman"/>
                        </a:rPr>
                        <a:t>Алексий 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Times New Roman"/>
                        </a:rPr>
                        <a:t>II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1000"/>
                        </a:spcAft>
                      </a:pPr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Times New Roman"/>
                        </a:rPr>
                        <a:t>Б. Обама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1000"/>
                        </a:spcAft>
                      </a:pPr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Times New Roman"/>
                        </a:rPr>
                        <a:t>С. Шойгу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1000"/>
                        </a:spcAft>
                      </a:pPr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Times New Roman"/>
                        </a:rPr>
                        <a:t>В.Жириновский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1000"/>
                        </a:spcAft>
                      </a:pPr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Times New Roman"/>
                        </a:rPr>
                        <a:t>Д. Медведев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</a:tr>
              <a:tr h="52674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1000"/>
                        </a:spcAft>
                      </a:pPr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Times New Roman"/>
                        </a:rPr>
                        <a:t>В.Жириновский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1000"/>
                        </a:spcAft>
                      </a:pPr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Times New Roman"/>
                        </a:rPr>
                        <a:t>С. Шойгу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1000"/>
                        </a:spcAft>
                      </a:pP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Times New Roman"/>
                        </a:rPr>
                        <a:t>В.Жириновский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1000"/>
                        </a:spcAft>
                      </a:pPr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Times New Roman"/>
                        </a:rPr>
                        <a:t>М. Прохоров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1000"/>
                        </a:spcAft>
                      </a:pPr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Times New Roman"/>
                        </a:rPr>
                        <a:t>Б. Обама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</a:tr>
              <a:tr h="52674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1000"/>
                        </a:spcAft>
                      </a:pPr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Times New Roman"/>
                        </a:rPr>
                        <a:t>Д. Билан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1000"/>
                        </a:spcAft>
                      </a:pPr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Times New Roman"/>
                        </a:rPr>
                        <a:t>Г. Зюганов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1000"/>
                        </a:spcAft>
                      </a:pPr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Times New Roman"/>
                        </a:rPr>
                        <a:t>С. </a:t>
                      </a:r>
                      <a:r>
                        <a:rPr lang="ru-RU" sz="1300" b="1" kern="1200" dirty="0" err="1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Times New Roman"/>
                        </a:rPr>
                        <a:t>Собянин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1000"/>
                        </a:spcAft>
                      </a:pPr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Times New Roman"/>
                        </a:rPr>
                        <a:t>Г. Зюганов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1000"/>
                        </a:spcAft>
                      </a:pPr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Times New Roman"/>
                        </a:rPr>
                        <a:t>В.Жириновский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</a:tr>
              <a:tr h="745875">
                <a:tc gridSpan="10">
                  <a:txBody>
                    <a:bodyPr/>
                    <a:lstStyle/>
                    <a:p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* Приводятся 5 позиций, упомянутых чаще всего</a:t>
                      </a:r>
                    </a:p>
                    <a:p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Декабрь 2012, N=1600</a:t>
                      </a:r>
                      <a:endParaRPr lang="ru-RU" sz="120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400" marR="68400" marT="14400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400" marR="68400" marT="14400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400" marR="68400" marT="14400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400" marR="68400" marT="14400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400" marR="68400" marT="14400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Picture 2" descr="E:\NEW_DESIGN VCIOM\Logo-LEVADA_la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3888" y="6021388"/>
            <a:ext cx="695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36063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339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79388" y="115888"/>
            <a:ext cx="8856662" cy="1152525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bg1"/>
                </a:solidFill>
                <a:latin typeface="Franklin Gothic Book" pitchFamily="34" charset="0"/>
              </a:rPr>
              <a:t>Политики, которым больше всего доверяют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323850" y="6518275"/>
            <a:ext cx="86407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В % от числа опрошенных, 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N=1600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, ранжировано по 2008 г.</a:t>
            </a:r>
          </a:p>
        </p:txBody>
      </p:sp>
      <p:graphicFrame>
        <p:nvGraphicFramePr>
          <p:cNvPr id="60612" name="Group 196"/>
          <p:cNvGraphicFramePr>
            <a:graphicFrameLocks noGrp="1"/>
          </p:cNvGraphicFramePr>
          <p:nvPr/>
        </p:nvGraphicFramePr>
        <p:xfrm>
          <a:off x="301625" y="1557338"/>
          <a:ext cx="8496300" cy="4608519"/>
        </p:xfrm>
        <a:graphic>
          <a:graphicData uri="http://schemas.openxmlformats.org/drawingml/2006/table">
            <a:tbl>
              <a:tblPr/>
              <a:tblGrid>
                <a:gridCol w="2924175"/>
                <a:gridCol w="1254125"/>
                <a:gridCol w="1184275"/>
                <a:gridCol w="1114425"/>
                <a:gridCol w="1044575"/>
                <a:gridCol w="974725"/>
              </a:tblGrid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Дек 2008</a:t>
                      </a: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Дек 2009</a:t>
                      </a: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Дек 2010</a:t>
                      </a: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Ноя 2011</a:t>
                      </a: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нояб 2012</a:t>
                      </a: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В. Путин</a:t>
                      </a:r>
                    </a:p>
                  </a:txBody>
                  <a:tcPr marL="72000" marR="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55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49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39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34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Д. Медведев</a:t>
                      </a:r>
                    </a:p>
                  </a:txBody>
                  <a:tcPr marL="72000" marR="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42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43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33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С. Шойгу</a:t>
                      </a:r>
                    </a:p>
                  </a:txBody>
                  <a:tcPr marL="72000" marR="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В. Жириновский</a:t>
                      </a:r>
                    </a:p>
                  </a:txBody>
                  <a:tcPr marL="72000" marR="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Г. Зюганов</a:t>
                      </a:r>
                    </a:p>
                  </a:txBody>
                  <a:tcPr marL="72000" marR="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С. Иванов</a:t>
                      </a:r>
                    </a:p>
                  </a:txBody>
                  <a:tcPr marL="72000" marR="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&lt;2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В. Матвиенко</a:t>
                      </a:r>
                    </a:p>
                  </a:txBody>
                  <a:tcPr marL="72000" marR="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&lt;4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Ю. Лужков</a:t>
                      </a:r>
                    </a:p>
                  </a:txBody>
                  <a:tcPr marL="72000" marR="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</a:t>
                      </a: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С. Миронов</a:t>
                      </a:r>
                    </a:p>
                  </a:txBody>
                  <a:tcPr marL="72000" marR="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&lt;4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Патриарх Кирилл</a:t>
                      </a:r>
                    </a:p>
                  </a:txBody>
                  <a:tcPr marL="72000" marR="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&lt;4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</a:t>
                      </a:r>
                    </a:p>
                  </a:txBody>
                  <a:tcPr marL="72000" marR="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Нет таких</a:t>
                      </a:r>
                    </a:p>
                  </a:txBody>
                  <a:tcPr marL="72000" marR="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 интересуюсь политикой</a:t>
                      </a:r>
                    </a:p>
                  </a:txBody>
                  <a:tcPr marL="72000" marR="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Затруднились ответить</a:t>
                      </a:r>
                    </a:p>
                  </a:txBody>
                  <a:tcPr marL="72000" marR="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36063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chemeClr val="bg1"/>
                </a:solidFill>
                <a:latin typeface="Franklin Gothic Book" pitchFamily="34" charset="0"/>
              </a:rPr>
              <a:t>Послание Федеральному Собранию</a:t>
            </a:r>
          </a:p>
        </p:txBody>
      </p:sp>
      <p:pic>
        <p:nvPicPr>
          <p:cNvPr id="30729" name="Picture 2" descr="E:\NEW_DESIGN VCIOM\Logo-LEVADA_la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6021388"/>
            <a:ext cx="695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14282" y="5929330"/>
            <a:ext cx="16942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Декабрь 2012,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=1600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42845" y="1491911"/>
          <a:ext cx="8643995" cy="445786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28799"/>
                <a:gridCol w="1728799"/>
                <a:gridCol w="1728799"/>
                <a:gridCol w="1728799"/>
                <a:gridCol w="1728799"/>
              </a:tblGrid>
              <a:tr h="536369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 Вы считаете, в какой мере будут реализованы цели,</a:t>
                      </a:r>
                      <a:endParaRPr lang="en-US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намеченные в послании Путина Федеральному собранию?</a:t>
                      </a:r>
                      <a:endParaRPr lang="ru-RU" sz="12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75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CYR"/>
                          <a:ea typeface="Times New Roman"/>
                        </a:rPr>
                        <a:t>Все будет полностью реализовано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CYR"/>
                          <a:ea typeface="Times New Roman"/>
                        </a:rPr>
                        <a:t>Что-то будет сделано, но немного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CYR"/>
                          <a:ea typeface="Times New Roman"/>
                        </a:rPr>
                        <a:t>Большая часть останется на словах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CYR"/>
                          <a:ea typeface="Times New Roman"/>
                        </a:rPr>
                        <a:t>Затруднились ответить</a:t>
                      </a:r>
                    </a:p>
                  </a:txBody>
                  <a:tcPr marL="68580" marR="68580" marT="0" marB="0" anchor="ctr"/>
                </a:tc>
              </a:tr>
              <a:tr h="2084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Arial CYR"/>
                          <a:ea typeface="Times New Roman"/>
                        </a:rPr>
                        <a:t>В среднем</a:t>
                      </a:r>
                      <a:endParaRPr lang="ru-RU" sz="1200" dirty="0">
                        <a:solidFill>
                          <a:srgbClr val="C0000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Arial CYR"/>
                          <a:ea typeface="Times New Roman"/>
                        </a:rPr>
                        <a:t>8</a:t>
                      </a:r>
                      <a:endParaRPr lang="ru-RU" sz="1200" dirty="0">
                        <a:solidFill>
                          <a:srgbClr val="C0000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latin typeface="Arial CYR"/>
                          <a:ea typeface="Times New Roman"/>
                        </a:rPr>
                        <a:t>59</a:t>
                      </a:r>
                      <a:endParaRPr lang="ru-RU" sz="1200">
                        <a:solidFill>
                          <a:srgbClr val="C0000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latin typeface="Arial CYR"/>
                          <a:ea typeface="Times New Roman"/>
                        </a:rPr>
                        <a:t>28</a:t>
                      </a:r>
                      <a:endParaRPr lang="ru-RU" sz="1200">
                        <a:solidFill>
                          <a:srgbClr val="C0000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Arial CYR"/>
                          <a:ea typeface="Times New Roman"/>
                        </a:rPr>
                        <a:t>5</a:t>
                      </a:r>
                      <a:endParaRPr lang="ru-RU" sz="1200" dirty="0">
                        <a:solidFill>
                          <a:srgbClr val="C0000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8439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latin typeface="Arial CYR"/>
                          <a:ea typeface="Times New Roman"/>
                        </a:rPr>
                        <a:t>Социальный  статус</a:t>
                      </a:r>
                      <a:endParaRPr lang="ru-RU" sz="1200" i="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4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CYR"/>
                          <a:ea typeface="Times New Roman"/>
                        </a:rPr>
                        <a:t>предприниматель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CYR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CYR"/>
                          <a:ea typeface="Times New Roman"/>
                        </a:rPr>
                        <a:t>52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 CYR"/>
                          <a:ea typeface="Times New Roman"/>
                        </a:rPr>
                        <a:t>43</a:t>
                      </a:r>
                      <a:endParaRPr lang="ru-RU" sz="12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CYR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</a:tr>
              <a:tr h="2084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CYR"/>
                          <a:ea typeface="Times New Roman"/>
                        </a:rPr>
                        <a:t>Руководитель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 CYR"/>
                          <a:ea typeface="Times New Roman"/>
                        </a:rPr>
                        <a:t>12</a:t>
                      </a:r>
                      <a:endParaRPr lang="ru-RU" sz="12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 CYR"/>
                          <a:ea typeface="Times New Roman"/>
                        </a:rPr>
                        <a:t>65</a:t>
                      </a:r>
                      <a:endParaRPr lang="ru-RU" sz="12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CYR"/>
                          <a:ea typeface="Times New Roman"/>
                        </a:rPr>
                        <a:t>23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CYR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</a:tr>
              <a:tr h="2084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CYR"/>
                          <a:ea typeface="Times New Roman"/>
                        </a:rPr>
                        <a:t>специалист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 CYR"/>
                          <a:ea typeface="Times New Roman"/>
                        </a:rPr>
                        <a:t>11</a:t>
                      </a:r>
                      <a:endParaRPr lang="ru-RU" sz="12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CYR"/>
                          <a:ea typeface="Times New Roman"/>
                        </a:rPr>
                        <a:t>57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CYR"/>
                          <a:ea typeface="Times New Roman"/>
                        </a:rPr>
                        <a:t>26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CYR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</a:tr>
              <a:tr h="2084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CYR"/>
                          <a:ea typeface="Times New Roman"/>
                        </a:rPr>
                        <a:t>служащий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CYR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 CYR"/>
                          <a:ea typeface="Times New Roman"/>
                        </a:rPr>
                        <a:t>65</a:t>
                      </a:r>
                      <a:endParaRPr lang="ru-RU" sz="12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CYR"/>
                          <a:ea typeface="Times New Roman"/>
                        </a:rPr>
                        <a:t>26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CYR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</a:tr>
              <a:tr h="2084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CYR"/>
                          <a:ea typeface="Times New Roman"/>
                        </a:rPr>
                        <a:t>рабочий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CYR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CYR"/>
                          <a:ea typeface="Times New Roman"/>
                        </a:rPr>
                        <a:t>61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CYR"/>
                          <a:ea typeface="Times New Roman"/>
                        </a:rPr>
                        <a:t>27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CYR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</a:tr>
              <a:tr h="2084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CYR"/>
                          <a:ea typeface="Times New Roman"/>
                        </a:rPr>
                        <a:t>учащийся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CYR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 CYR"/>
                          <a:ea typeface="Times New Roman"/>
                        </a:rPr>
                        <a:t>71</a:t>
                      </a:r>
                      <a:endParaRPr lang="ru-RU" sz="12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CYR"/>
                          <a:ea typeface="Times New Roman"/>
                        </a:rPr>
                        <a:t>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CYR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</a:tr>
              <a:tr h="2084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CYR"/>
                          <a:ea typeface="Times New Roman"/>
                        </a:rPr>
                        <a:t>пенсионер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CYR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CYR"/>
                          <a:ea typeface="Times New Roman"/>
                        </a:rPr>
                        <a:t>56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CYR"/>
                          <a:ea typeface="Times New Roman"/>
                        </a:rPr>
                        <a:t>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CYR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</a:tr>
              <a:tr h="2084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CYR"/>
                          <a:ea typeface="Times New Roman"/>
                        </a:rPr>
                        <a:t>домохозяйка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 CYR"/>
                          <a:ea typeface="Times New Roman"/>
                        </a:rPr>
                        <a:t>13</a:t>
                      </a:r>
                      <a:endParaRPr lang="ru-RU" sz="12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CYR"/>
                          <a:ea typeface="Times New Roman"/>
                        </a:rPr>
                        <a:t>58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CYR"/>
                          <a:ea typeface="Times New Roman"/>
                        </a:rPr>
                        <a:t>29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CYR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</a:tr>
              <a:tr h="2084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CYR"/>
                          <a:ea typeface="Times New Roman"/>
                        </a:rPr>
                        <a:t>безработный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CYR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CYR"/>
                          <a:ea typeface="Times New Roman"/>
                        </a:rPr>
                        <a:t>43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 CYR"/>
                          <a:ea typeface="Times New Roman"/>
                        </a:rPr>
                        <a:t>49</a:t>
                      </a:r>
                      <a:endParaRPr lang="ru-RU" sz="12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CYR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</a:tr>
              <a:tr h="208439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latin typeface="Arial CYR"/>
                          <a:ea typeface="Times New Roman"/>
                        </a:rPr>
                        <a:t>Тип поселения</a:t>
                      </a:r>
                      <a:endParaRPr lang="ru-RU" sz="1200" i="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4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CYR"/>
                          <a:ea typeface="Times New Roman"/>
                        </a:rPr>
                        <a:t>Москва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CYR"/>
                          <a:ea typeface="Times New Roman"/>
                        </a:rPr>
                        <a:t>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CYR"/>
                          <a:ea typeface="Times New Roman"/>
                        </a:rPr>
                        <a:t>46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CYR"/>
                          <a:ea typeface="Times New Roman"/>
                        </a:rPr>
                        <a:t>27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CYR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</a:tr>
              <a:tr h="2084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CYR"/>
                          <a:ea typeface="Times New Roman"/>
                        </a:rPr>
                        <a:t>Большой город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CYR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CYR"/>
                          <a:ea typeface="Times New Roman"/>
                        </a:rPr>
                        <a:t>59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CYR"/>
                          <a:ea typeface="Times New Roman"/>
                        </a:rPr>
                        <a:t>26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CYR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</a:tr>
              <a:tr h="2084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CYR"/>
                          <a:ea typeface="Times New Roman"/>
                        </a:rPr>
                        <a:t>Средний город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CYR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CYR"/>
                          <a:ea typeface="Times New Roman"/>
                        </a:rPr>
                        <a:t>56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 CYR"/>
                          <a:ea typeface="Times New Roman"/>
                        </a:rPr>
                        <a:t>35</a:t>
                      </a:r>
                      <a:endParaRPr lang="ru-RU" sz="12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CYR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</a:tr>
              <a:tr h="2084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CYR"/>
                          <a:ea typeface="Times New Roman"/>
                        </a:rPr>
                        <a:t>Малый город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CYR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 CYR"/>
                          <a:ea typeface="Times New Roman"/>
                        </a:rPr>
                        <a:t>68</a:t>
                      </a:r>
                      <a:endParaRPr lang="ru-RU" sz="12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CYR"/>
                          <a:ea typeface="Times New Roman"/>
                        </a:rPr>
                        <a:t>23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CYR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</a:tr>
              <a:tr h="2084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CYR"/>
                          <a:ea typeface="Times New Roman"/>
                        </a:rPr>
                        <a:t>Село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CYR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CYR"/>
                          <a:ea typeface="Times New Roman"/>
                        </a:rPr>
                        <a:t>56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CYR"/>
                          <a:ea typeface="Times New Roman"/>
                        </a:rPr>
                        <a:t>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CYR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36063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bg1"/>
                </a:solidFill>
                <a:latin typeface="Franklin Gothic Book" pitchFamily="34" charset="0"/>
              </a:rPr>
              <a:t>Интерес к политике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75" y="1428750"/>
          <a:ext cx="8639999" cy="3523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5479"/>
                <a:gridCol w="769315"/>
                <a:gridCol w="769315"/>
                <a:gridCol w="769315"/>
                <a:gridCol w="769315"/>
                <a:gridCol w="769315"/>
                <a:gridCol w="769315"/>
                <a:gridCol w="769315"/>
                <a:gridCol w="769315"/>
              </a:tblGrid>
              <a:tr h="369778">
                <a:tc gridSpan="9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cap="small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какой степени Вас интересует политика?</a:t>
                      </a:r>
                      <a:endParaRPr lang="ru-RU" sz="900" kern="1200" cap="small" baseline="0" dirty="0">
                        <a:solidFill>
                          <a:srgbClr val="000000"/>
                        </a:solidFill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i="1" kern="1200" dirty="0">
                        <a:solidFill>
                          <a:schemeClr val="dk1"/>
                        </a:solidFill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kern="1200" cap="small" baseline="0" dirty="0">
                        <a:solidFill>
                          <a:srgbClr val="000000"/>
                        </a:solidFill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kern="1200" cap="small" baseline="0" dirty="0">
                        <a:solidFill>
                          <a:srgbClr val="000000"/>
                        </a:solidFill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kern="1200" cap="small" baseline="0" dirty="0">
                        <a:solidFill>
                          <a:srgbClr val="000000"/>
                        </a:solidFill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kern="1200" cap="small" baseline="0" dirty="0">
                        <a:solidFill>
                          <a:srgbClr val="000000"/>
                        </a:solidFill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kern="1200" cap="small" baseline="0" dirty="0">
                        <a:solidFill>
                          <a:srgbClr val="000000"/>
                        </a:solidFill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79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ru-RU" sz="1200" b="1" dirty="0"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1990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1991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1992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1997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2006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2010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2011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2012</a:t>
                      </a:r>
                    </a:p>
                  </a:txBody>
                  <a:tcPr marL="68580" marR="68580" marT="0" marB="0" anchor="ctr"/>
                </a:tc>
              </a:tr>
              <a:tr h="379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 dirty="0">
                          <a:latin typeface="Arial CYR"/>
                          <a:ea typeface="Calibri"/>
                          <a:cs typeface="Times New Roman"/>
                        </a:rPr>
                        <a:t>Очень интересует 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 dirty="0">
                          <a:latin typeface="Arial CYR"/>
                          <a:ea typeface="Calibri"/>
                          <a:cs typeface="Times New Roman"/>
                        </a:rPr>
                        <a:t>21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 dirty="0">
                          <a:latin typeface="Arial CYR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 dirty="0">
                          <a:latin typeface="Arial CYR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 dirty="0">
                          <a:latin typeface="Arial CYR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 dirty="0">
                          <a:latin typeface="Arial CYR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 dirty="0">
                          <a:latin typeface="Arial CYR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 dirty="0">
                          <a:latin typeface="Arial CYR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Arial CYR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9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 dirty="0">
                          <a:latin typeface="Arial CYR"/>
                          <a:ea typeface="Calibri"/>
                          <a:cs typeface="Times New Roman"/>
                        </a:rPr>
                        <a:t>В какой-то степени интересует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 dirty="0">
                          <a:latin typeface="Arial CYR"/>
                          <a:ea typeface="Calibri"/>
                          <a:cs typeface="Times New Roman"/>
                        </a:rPr>
                        <a:t>44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 dirty="0">
                          <a:latin typeface="Arial CYR"/>
                          <a:ea typeface="Calibri"/>
                          <a:cs typeface="Times New Roman"/>
                        </a:rPr>
                        <a:t>40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 dirty="0">
                          <a:latin typeface="Arial CYR"/>
                          <a:ea typeface="Calibri"/>
                          <a:cs typeface="Times New Roman"/>
                        </a:rPr>
                        <a:t>33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 dirty="0">
                          <a:latin typeface="Arial CYR"/>
                          <a:ea typeface="Calibri"/>
                          <a:cs typeface="Times New Roman"/>
                        </a:rPr>
                        <a:t>36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 dirty="0">
                          <a:latin typeface="Arial CYR"/>
                          <a:ea typeface="Calibri"/>
                          <a:cs typeface="Times New Roman"/>
                        </a:rPr>
                        <a:t>37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 dirty="0">
                          <a:latin typeface="Arial CYR"/>
                          <a:ea typeface="Calibri"/>
                          <a:cs typeface="Times New Roman"/>
                        </a:rPr>
                        <a:t>39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 dirty="0">
                          <a:latin typeface="Arial CYR"/>
                          <a:ea typeface="Calibri"/>
                          <a:cs typeface="Times New Roman"/>
                        </a:rPr>
                        <a:t>34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Arial CYR"/>
                          <a:ea typeface="Calibri"/>
                          <a:cs typeface="Times New Roman"/>
                        </a:rPr>
                        <a:t>36</a:t>
                      </a:r>
                    </a:p>
                  </a:txBody>
                  <a:tcPr marL="68580" marR="68580" marT="0" marB="0" anchor="ctr"/>
                </a:tc>
              </a:tr>
              <a:tr h="3918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CYR"/>
                          <a:ea typeface="Calibri"/>
                          <a:cs typeface="Times New Roman"/>
                        </a:rPr>
                        <a:t>Мало </a:t>
                      </a: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CYR"/>
                          <a:ea typeface="Calibri"/>
                          <a:cs typeface="Times New Roman"/>
                        </a:rPr>
                        <a:t>или совершенно не интересует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CYR"/>
                          <a:ea typeface="Calibri"/>
                          <a:cs typeface="Times New Roman"/>
                        </a:rPr>
                        <a:t>35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CYR"/>
                          <a:ea typeface="Calibri"/>
                          <a:cs typeface="Times New Roman"/>
                        </a:rPr>
                        <a:t>36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CYR"/>
                          <a:ea typeface="Calibri"/>
                          <a:cs typeface="Times New Roman"/>
                        </a:rPr>
                        <a:t>52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CYR"/>
                          <a:ea typeface="Calibri"/>
                          <a:cs typeface="Times New Roman"/>
                        </a:rPr>
                        <a:t>49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CYR"/>
                          <a:ea typeface="Calibri"/>
                          <a:cs typeface="Times New Roman"/>
                        </a:rPr>
                        <a:t>47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CYR"/>
                          <a:ea typeface="Calibri"/>
                          <a:cs typeface="Times New Roman"/>
                        </a:rPr>
                        <a:t>51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CYR"/>
                          <a:ea typeface="Calibri"/>
                          <a:cs typeface="Times New Roman"/>
                        </a:rPr>
                        <a:t>58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CYR"/>
                          <a:ea typeface="Calibri"/>
                          <a:cs typeface="Times New Roman"/>
                        </a:rPr>
                        <a:t>52</a:t>
                      </a:r>
                    </a:p>
                  </a:txBody>
                  <a:tcPr marL="68580" marR="68580" marT="0" marB="0" anchor="ctr"/>
                </a:tc>
              </a:tr>
              <a:tr h="379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>
                          <a:latin typeface="Arial CYR"/>
                          <a:ea typeface="Calibri"/>
                          <a:cs typeface="Times New Roman"/>
                        </a:rPr>
                        <a:t>Затруднились ответить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 dirty="0">
                          <a:latin typeface="Arial CYR"/>
                          <a:ea typeface="Calibri"/>
                          <a:cs typeface="Times New Roman"/>
                        </a:rPr>
                        <a:t>&lt;1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 dirty="0">
                          <a:latin typeface="Arial CYR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 dirty="0">
                          <a:latin typeface="Arial CYR"/>
                          <a:ea typeface="Calibri"/>
                          <a:cs typeface="Times New Roman"/>
                        </a:rPr>
                        <a:t>&lt;1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>
                          <a:latin typeface="Arial CYR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>
                          <a:latin typeface="Arial CYR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>
                          <a:latin typeface="Arial CYR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>
                          <a:latin typeface="Arial CYR"/>
                          <a:ea typeface="Calibri"/>
                          <a:cs typeface="Times New Roman"/>
                        </a:rPr>
                        <a:t>&lt;1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Arial CYR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</a:tr>
              <a:tr h="3918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>
                          <a:latin typeface="Arial CYR"/>
                          <a:ea typeface="Calibri"/>
                          <a:cs typeface="Times New Roman"/>
                        </a:rPr>
                        <a:t>ангажированные / аполитичные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 dirty="0">
                          <a:latin typeface="Arial CYR"/>
                          <a:ea typeface="Calibri"/>
                          <a:cs typeface="Times New Roman"/>
                        </a:rPr>
                        <a:t>0.6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 dirty="0">
                          <a:latin typeface="Arial CYR"/>
                          <a:ea typeface="Calibri"/>
                          <a:cs typeface="Times New Roman"/>
                        </a:rPr>
                        <a:t>0.44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 dirty="0">
                          <a:latin typeface="Arial CYR"/>
                          <a:ea typeface="Calibri"/>
                          <a:cs typeface="Times New Roman"/>
                        </a:rPr>
                        <a:t>0.29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 dirty="0">
                          <a:latin typeface="Arial CYR"/>
                          <a:ea typeface="Calibri"/>
                          <a:cs typeface="Times New Roman"/>
                        </a:rPr>
                        <a:t>0.22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>
                          <a:latin typeface="Arial CYR"/>
                          <a:ea typeface="Calibri"/>
                          <a:cs typeface="Times New Roman"/>
                        </a:rPr>
                        <a:t>0.32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>
                          <a:latin typeface="Arial CYR"/>
                          <a:ea typeface="Calibri"/>
                          <a:cs typeface="Times New Roman"/>
                        </a:rPr>
                        <a:t>0.18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>
                          <a:latin typeface="Arial CYR"/>
                          <a:ea typeface="Calibri"/>
                          <a:cs typeface="Times New Roman"/>
                        </a:rPr>
                        <a:t>0.14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Arial CYR"/>
                          <a:ea typeface="Calibri"/>
                          <a:cs typeface="Times New Roman"/>
                        </a:rPr>
                        <a:t>0.19</a:t>
                      </a:r>
                    </a:p>
                  </a:txBody>
                  <a:tcPr marL="68580" marR="68580" marT="0" marB="0" anchor="ctr"/>
                </a:tc>
              </a:tr>
              <a:tr h="3792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i="1" dirty="0" smtClean="0">
                          <a:latin typeface="Arial CYR"/>
                          <a:ea typeface="Calibri"/>
                          <a:cs typeface="Times New Roman" pitchFamily="18" charset="0"/>
                        </a:rPr>
                        <a:t>N=</a:t>
                      </a:r>
                      <a:endParaRPr lang="ru-RU" sz="1200" b="1" dirty="0"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b="1" i="1">
                          <a:latin typeface="Arial CYR"/>
                          <a:ea typeface="Calibri"/>
                          <a:cs typeface="Times New Roman"/>
                        </a:rPr>
                        <a:t>1000</a:t>
                      </a:r>
                      <a:endParaRPr lang="ru-RU" sz="1200" b="1"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b="1" i="1" dirty="0">
                          <a:latin typeface="Arial CYR"/>
                          <a:ea typeface="Calibri"/>
                          <a:cs typeface="Times New Roman"/>
                        </a:rPr>
                        <a:t>1500</a:t>
                      </a:r>
                      <a:endParaRPr lang="ru-RU" sz="1200" b="1" dirty="0"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b="1" i="1" dirty="0">
                          <a:latin typeface="Arial CYR"/>
                          <a:ea typeface="Calibri"/>
                          <a:cs typeface="Times New Roman"/>
                        </a:rPr>
                        <a:t>1500</a:t>
                      </a:r>
                      <a:endParaRPr lang="ru-RU" sz="1200" b="1" dirty="0"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b="1" i="1" dirty="0">
                          <a:latin typeface="Arial CYR"/>
                          <a:ea typeface="Calibri"/>
                          <a:cs typeface="Times New Roman"/>
                        </a:rPr>
                        <a:t>1700</a:t>
                      </a:r>
                      <a:endParaRPr lang="ru-RU" sz="1200" b="1" dirty="0"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b="1" i="1" dirty="0">
                          <a:latin typeface="Arial CYR"/>
                          <a:ea typeface="Calibri"/>
                          <a:cs typeface="Times New Roman"/>
                        </a:rPr>
                        <a:t>1600</a:t>
                      </a:r>
                      <a:endParaRPr lang="ru-RU" sz="1200" b="1" dirty="0"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b="1" i="1" dirty="0">
                          <a:latin typeface="Arial CYR"/>
                          <a:ea typeface="Calibri"/>
                          <a:cs typeface="Times New Roman"/>
                        </a:rPr>
                        <a:t>1600</a:t>
                      </a:r>
                      <a:endParaRPr lang="ru-RU" sz="1200" b="1" dirty="0"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b="1" i="1" dirty="0">
                          <a:latin typeface="Arial CYR"/>
                          <a:ea typeface="Calibri"/>
                          <a:cs typeface="Times New Roman"/>
                        </a:rPr>
                        <a:t>1600</a:t>
                      </a:r>
                      <a:endParaRPr lang="ru-RU" sz="1200" b="1" dirty="0"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 i="1" dirty="0">
                          <a:latin typeface="Calibri"/>
                          <a:ea typeface="Calibri"/>
                          <a:cs typeface="Times New Roman"/>
                        </a:rPr>
                        <a:t>1600</a:t>
                      </a:r>
                      <a:endParaRPr lang="ru-RU" sz="1200" b="1" dirty="0"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9264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42845" y="4572000"/>
          <a:ext cx="8604031" cy="1656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4031"/>
                <a:gridCol w="1080000"/>
                <a:gridCol w="1080000"/>
              </a:tblGrid>
              <a:tr h="408451"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0"/>
                        </a:spcAft>
                      </a:pPr>
                      <a:r>
                        <a:rPr lang="ru-RU" sz="1800" b="1" kern="1200" cap="small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Готовы ли Вы лично более активно участвовать в политике?</a:t>
                      </a:r>
                      <a:endParaRPr lang="ru-RU" sz="1800" b="1" kern="1200" cap="small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0"/>
                        </a:spcAft>
                      </a:pPr>
                      <a:endParaRPr lang="ru-RU" sz="1200" b="1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0"/>
                        </a:spcAft>
                      </a:pPr>
                      <a:endParaRPr lang="ru-RU" sz="1200" b="1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8578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0"/>
                        </a:spcAft>
                      </a:pPr>
                      <a:endParaRPr lang="ru-RU" sz="1200" b="1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2006</a:t>
                      </a:r>
                      <a:b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/>
                        </a:rPr>
                      </a:b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февраль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2012</a:t>
                      </a:r>
                      <a:b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/>
                        </a:rPr>
                      </a:b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февраль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7584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Определенно да + в какой-то мере да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L="68580" marR="68580" marT="0" marB="0" anchor="ctr"/>
                </a:tc>
              </a:tr>
              <a:tr h="27584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Определенно нет + скорее, нет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77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77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584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Затруднились ответить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36063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0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bg1"/>
                </a:solidFill>
                <a:latin typeface="Franklin Gothic Book" pitchFamily="34" charset="0"/>
              </a:rPr>
              <a:t>Какие проблемы нашего общества</a:t>
            </a:r>
            <a:br>
              <a:rPr lang="ru-RU" sz="3200" smtClean="0">
                <a:solidFill>
                  <a:schemeClr val="bg1"/>
                </a:solidFill>
                <a:latin typeface="Franklin Gothic Book" pitchFamily="34" charset="0"/>
              </a:rPr>
            </a:br>
            <a:r>
              <a:rPr lang="ru-RU" sz="3200" smtClean="0">
                <a:solidFill>
                  <a:schemeClr val="bg1"/>
                </a:solidFill>
                <a:latin typeface="Franklin Gothic Book" pitchFamily="34" charset="0"/>
              </a:rPr>
              <a:t>тревожат Вас больше всего?</a:t>
            </a:r>
          </a:p>
        </p:txBody>
      </p:sp>
      <p:pic>
        <p:nvPicPr>
          <p:cNvPr id="44041" name="Picture 2" descr="E:\NEW_DESIGN VCIOM\Logo-LEVADA_la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6021388"/>
            <a:ext cx="695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2" name="Rectangle 5"/>
          <p:cNvSpPr>
            <a:spLocks noChangeArrowheads="1"/>
          </p:cNvSpPr>
          <p:nvPr/>
        </p:nvSpPr>
        <p:spPr bwMode="auto">
          <a:xfrm>
            <a:off x="214313" y="6510338"/>
            <a:ext cx="33162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До июня 2008 г. 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=2100; 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 июня 2009 г.</a:t>
            </a:r>
            <a:r>
              <a:rPr lang="ru-RU" sz="1200">
                <a:latin typeface="Times New Roman" pitchFamily="18" charset="0"/>
              </a:rPr>
              <a:t> 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=1600</a:t>
            </a:r>
            <a:endParaRPr lang="ru-RU" sz="1200">
              <a:latin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357438" y="1571625"/>
            <a:ext cx="4854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b="1" dirty="0">
                <a:latin typeface="+mn-lt"/>
                <a:cs typeface="Times New Roman" pitchFamily="18" charset="0"/>
              </a:rPr>
              <a:t>А. Социально-экономические проблемы</a:t>
            </a:r>
            <a:endParaRPr lang="ru-RU" b="1" dirty="0">
              <a:latin typeface="+mn-lt"/>
            </a:endParaRPr>
          </a:p>
        </p:txBody>
      </p:sp>
      <p:graphicFrame>
        <p:nvGraphicFramePr>
          <p:cNvPr id="44038" name="Объект 34"/>
          <p:cNvGraphicFramePr>
            <a:graphicFrameLocks/>
          </p:cNvGraphicFramePr>
          <p:nvPr/>
        </p:nvGraphicFramePr>
        <p:xfrm>
          <a:off x="-50800" y="1878013"/>
          <a:ext cx="8959850" cy="4745037"/>
        </p:xfrm>
        <a:graphic>
          <a:graphicData uri="http://schemas.openxmlformats.org/presentationml/2006/ole">
            <p:oleObj spid="_x0000_s105474" r:id="rId4" imgW="8955800" imgH="4743099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36063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0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bg1"/>
                </a:solidFill>
                <a:latin typeface="Franklin Gothic Book" pitchFamily="34" charset="0"/>
              </a:rPr>
              <a:t>Какие проблемы нашего общества</a:t>
            </a:r>
            <a:br>
              <a:rPr lang="ru-RU" sz="3200" smtClean="0">
                <a:solidFill>
                  <a:schemeClr val="bg1"/>
                </a:solidFill>
                <a:latin typeface="Franklin Gothic Book" pitchFamily="34" charset="0"/>
              </a:rPr>
            </a:br>
            <a:r>
              <a:rPr lang="ru-RU" sz="3200" smtClean="0">
                <a:solidFill>
                  <a:schemeClr val="bg1"/>
                </a:solidFill>
                <a:latin typeface="Franklin Gothic Book" pitchFamily="34" charset="0"/>
              </a:rPr>
              <a:t>тревожат Вас больше всего?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928938" y="1571625"/>
            <a:ext cx="2933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b="1" dirty="0">
                <a:latin typeface="+mn-lt"/>
                <a:cs typeface="Times New Roman" pitchFamily="18" charset="0"/>
              </a:rPr>
              <a:t>Б. Власть и управление</a:t>
            </a:r>
            <a:endParaRPr lang="ru-RU" b="1" dirty="0">
              <a:latin typeface="+mn-lt"/>
            </a:endParaRPr>
          </a:p>
        </p:txBody>
      </p:sp>
      <p:graphicFrame>
        <p:nvGraphicFramePr>
          <p:cNvPr id="45060" name="Объект 35"/>
          <p:cNvGraphicFramePr>
            <a:graphicFrameLocks/>
          </p:cNvGraphicFramePr>
          <p:nvPr/>
        </p:nvGraphicFramePr>
        <p:xfrm>
          <a:off x="92075" y="1820863"/>
          <a:ext cx="8959850" cy="4659312"/>
        </p:xfrm>
        <a:graphic>
          <a:graphicData uri="http://schemas.openxmlformats.org/presentationml/2006/ole">
            <p:oleObj spid="_x0000_s106498" r:id="rId3" imgW="8961897" imgH="4657748" progId="Excel.Sheet.8">
              <p:embed/>
            </p:oleObj>
          </a:graphicData>
        </a:graphic>
      </p:graphicFrame>
      <p:sp>
        <p:nvSpPr>
          <p:cNvPr id="45064" name="Rectangle 5"/>
          <p:cNvSpPr>
            <a:spLocks noChangeArrowheads="1"/>
          </p:cNvSpPr>
          <p:nvPr/>
        </p:nvSpPr>
        <p:spPr bwMode="auto">
          <a:xfrm>
            <a:off x="214313" y="6510338"/>
            <a:ext cx="33162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До июня 2008 г. 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=2100; 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 июня 2009 г.</a:t>
            </a:r>
            <a:r>
              <a:rPr lang="ru-RU" sz="1200">
                <a:latin typeface="Times New Roman" pitchFamily="18" charset="0"/>
              </a:rPr>
              <a:t> 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=1600</a:t>
            </a:r>
            <a:endParaRPr lang="ru-RU" sz="1200">
              <a:latin typeface="Times New Roman" pitchFamily="18" charset="0"/>
            </a:endParaRPr>
          </a:p>
        </p:txBody>
      </p:sp>
      <p:pic>
        <p:nvPicPr>
          <p:cNvPr id="45065" name="Picture 2" descr="E:\NEW_DESIGN VCIOM\Logo-LEVADA_las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43888" y="6021388"/>
            <a:ext cx="695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42844" y="4953000"/>
          <a:ext cx="8879844" cy="1858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9844"/>
                <a:gridCol w="1440000"/>
                <a:gridCol w="1440000"/>
                <a:gridCol w="1440000"/>
                <a:gridCol w="1440000"/>
              </a:tblGrid>
              <a:tr h="405646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Franklin Gothic Book" pitchFamily="34" charset="0"/>
                        </a:rPr>
                        <a:t>Могут ли такие люди, как Вы, влиять на принятие государственных решений в стране?</a:t>
                      </a:r>
                      <a:endParaRPr lang="ru-RU" sz="1700" b="1" kern="1200" cap="small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i="1" kern="1200" dirty="0">
                        <a:solidFill>
                          <a:schemeClr val="dk1"/>
                        </a:solidFill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kern="1200" cap="small" baseline="0" dirty="0">
                        <a:solidFill>
                          <a:srgbClr val="000000"/>
                        </a:solidFill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kern="1200" cap="small" baseline="0" dirty="0">
                        <a:solidFill>
                          <a:srgbClr val="000000"/>
                        </a:solidFill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kern="1200" cap="small" baseline="0" dirty="0">
                        <a:solidFill>
                          <a:srgbClr val="000000"/>
                        </a:solidFill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62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2006 февраль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2007 октябрь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2010 февраль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2012 февраль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72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Определенно да + В какой-то мере да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 anchor="ctr"/>
                </a:tc>
              </a:tr>
              <a:tr h="272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Скорее, нет + Определенно нет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84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72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85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81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2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Затруднились ответить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</a:tr>
              <a:tr h="272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N=1600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0"/>
            <a:ext cx="9136063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8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bg1"/>
                </a:solidFill>
                <a:latin typeface="Franklin Gothic Book" pitchFamily="34" charset="0"/>
              </a:rPr>
              <a:t>Участие в политике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313" y="1428750"/>
          <a:ext cx="8716973" cy="3360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0973"/>
                <a:gridCol w="828000"/>
                <a:gridCol w="828000"/>
              </a:tblGrid>
              <a:tr h="453449"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cap="small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Почему Вы не хотите более активно участвовать в политике?</a:t>
                      </a:r>
                      <a:br>
                        <a:rPr lang="ru-RU" sz="1800" b="1" kern="1200" cap="small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1" kern="1200" cap="small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(% от тех, кто не хочет; ответы ранжированы по последнему замеру)</a:t>
                      </a:r>
                      <a:endParaRPr lang="ru-RU" sz="1000" b="1" kern="1200" cap="small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cap="small" baseline="0" dirty="0">
                        <a:solidFill>
                          <a:srgbClr val="000000"/>
                        </a:solidFill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cap="small" baseline="0" dirty="0">
                        <a:solidFill>
                          <a:srgbClr val="000000"/>
                        </a:solidFill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8385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kern="1200" cap="small" baseline="0" dirty="0">
                        <a:solidFill>
                          <a:srgbClr val="000000"/>
                        </a:solidFill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2006</a:t>
                      </a:r>
                      <a:b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/>
                        </a:rPr>
                      </a:b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февраль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2012</a:t>
                      </a:r>
                      <a:b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/>
                        </a:rPr>
                      </a:b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февраль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06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Arial CYR"/>
                          <a:ea typeface="Calibri"/>
                          <a:cs typeface="Times New Roman"/>
                        </a:rPr>
                        <a:t>Политика – не для рядовых граждан, политикой занимаются власти</a:t>
                      </a:r>
                      <a:endParaRPr lang="ru-RU" sz="1200" b="1" dirty="0"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Arial CYR"/>
                          <a:ea typeface="Calibri"/>
                          <a:cs typeface="Times New Roman"/>
                        </a:rPr>
                        <a:t>29</a:t>
                      </a:r>
                      <a:endParaRPr lang="ru-RU" sz="1200" b="1" dirty="0"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Arial CYR"/>
                          <a:ea typeface="Calibri"/>
                          <a:cs typeface="Times New Roman"/>
                        </a:rPr>
                        <a:t>30</a:t>
                      </a:r>
                      <a:endParaRPr lang="ru-RU" sz="1200" b="1"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6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Arial CYR"/>
                          <a:ea typeface="Calibri"/>
                          <a:cs typeface="Times New Roman"/>
                        </a:rPr>
                        <a:t>Я занят своими повседневными делами, и у меня нет времени заниматься этим</a:t>
                      </a:r>
                      <a:endParaRPr lang="ru-RU" sz="1200" b="1" dirty="0"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Arial CYR"/>
                          <a:ea typeface="Calibri"/>
                          <a:cs typeface="Times New Roman"/>
                        </a:rPr>
                        <a:t>25</a:t>
                      </a:r>
                      <a:endParaRPr lang="ru-RU" sz="1200" b="1" dirty="0"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Arial CYR"/>
                          <a:ea typeface="Calibri"/>
                          <a:cs typeface="Times New Roman"/>
                        </a:rPr>
                        <a:t>25</a:t>
                      </a:r>
                      <a:endParaRPr lang="ru-RU" sz="1200" b="1" dirty="0"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6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Arial CYR"/>
                          <a:ea typeface="Calibri"/>
                          <a:cs typeface="Times New Roman"/>
                        </a:rPr>
                        <a:t>Все равно ничего изменить нельзя, "плетью обуха не перешибешь"</a:t>
                      </a:r>
                      <a:endParaRPr lang="ru-RU" sz="1200" b="1" dirty="0"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Arial CYR"/>
                          <a:ea typeface="Calibri"/>
                          <a:cs typeface="Times New Roman"/>
                        </a:rPr>
                        <a:t>32</a:t>
                      </a:r>
                      <a:endParaRPr lang="ru-RU" sz="1200" b="1"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Arial CYR"/>
                          <a:ea typeface="Calibri"/>
                          <a:cs typeface="Times New Roman"/>
                        </a:rPr>
                        <a:t>22</a:t>
                      </a:r>
                      <a:endParaRPr lang="ru-RU" sz="1200" b="1" dirty="0"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6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Arial CYR"/>
                          <a:ea typeface="Calibri"/>
                          <a:cs typeface="Times New Roman"/>
                        </a:rPr>
                        <a:t>Я ничего не понимаю в политике; не знаю, как действуют органы власти</a:t>
                      </a:r>
                      <a:endParaRPr lang="ru-RU" sz="1200" b="1" dirty="0"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Arial CYR"/>
                          <a:ea typeface="Calibri"/>
                          <a:cs typeface="Times New Roman"/>
                        </a:rPr>
                        <a:t>22</a:t>
                      </a:r>
                      <a:endParaRPr lang="ru-RU" sz="1200" b="1"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Arial CYR"/>
                          <a:ea typeface="Calibri"/>
                          <a:cs typeface="Times New Roman"/>
                        </a:rPr>
                        <a:t>18</a:t>
                      </a:r>
                      <a:endParaRPr lang="ru-RU" sz="1200" b="1" dirty="0"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6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Arial CYR"/>
                          <a:ea typeface="Calibri"/>
                          <a:cs typeface="Times New Roman"/>
                        </a:rPr>
                        <a:t>Политика – грязное дело, не хочется мараться</a:t>
                      </a:r>
                      <a:endParaRPr lang="ru-RU" sz="1200" b="1" dirty="0"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Arial CYR"/>
                          <a:ea typeface="Calibri"/>
                          <a:cs typeface="Times New Roman"/>
                        </a:rPr>
                        <a:t>15</a:t>
                      </a:r>
                      <a:endParaRPr lang="ru-RU" sz="1200" b="1"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Arial CYR"/>
                          <a:ea typeface="Calibri"/>
                          <a:cs typeface="Times New Roman"/>
                        </a:rPr>
                        <a:t>11</a:t>
                      </a:r>
                      <a:endParaRPr lang="ru-RU" sz="1200" b="1" dirty="0"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6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Arial CYR"/>
                          <a:ea typeface="Calibri"/>
                          <a:cs typeface="Times New Roman"/>
                        </a:rPr>
                        <a:t>Не хочется выделяться среди других: большинство людей не интересуются политикой</a:t>
                      </a:r>
                      <a:endParaRPr lang="ru-RU" sz="1200" b="1" dirty="0"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Arial CYR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Arial CYR"/>
                          <a:ea typeface="Calibri"/>
                          <a:cs typeface="Times New Roman"/>
                        </a:rPr>
                        <a:t>5</a:t>
                      </a:r>
                      <a:endParaRPr lang="ru-RU" sz="1200" b="1" dirty="0"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6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Arial CYR"/>
                          <a:ea typeface="Calibri"/>
                          <a:cs typeface="Times New Roman"/>
                        </a:rPr>
                        <a:t>Боюсь преследования со стороны властей, лучше держаться от политики подальше</a:t>
                      </a:r>
                      <a:endParaRPr lang="ru-RU" sz="1200" b="1" dirty="0"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Arial CYR"/>
                          <a:ea typeface="Calibri"/>
                          <a:cs typeface="Times New Roman"/>
                        </a:rPr>
                        <a:t>3</a:t>
                      </a:r>
                      <a:endParaRPr lang="ru-RU" sz="1200" b="1" dirty="0"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Arial CYR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 dirty="0"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6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 dirty="0">
                          <a:latin typeface="Arial CYR"/>
                          <a:ea typeface="MS Mincho"/>
                          <a:cs typeface="Times New Roman"/>
                        </a:rPr>
                        <a:t>Затруднились </a:t>
                      </a:r>
                      <a:r>
                        <a:rPr lang="ru-RU" sz="1200" b="1" dirty="0">
                          <a:latin typeface="Arial CYR"/>
                          <a:ea typeface="Calibri"/>
                          <a:cs typeface="Times New Roman"/>
                        </a:rPr>
                        <a:t>ответить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 dirty="0">
                          <a:latin typeface="Arial CYR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 dirty="0">
                          <a:latin typeface="Arial CYR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36063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bg1"/>
                </a:solidFill>
                <a:latin typeface="Franklin Gothic Book" pitchFamily="34" charset="0"/>
              </a:rPr>
              <a:t>Действующая власть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45" y="1500188"/>
          <a:ext cx="8856694" cy="2789304"/>
        </p:xfrm>
        <a:graphic>
          <a:graphicData uri="http://schemas.openxmlformats.org/drawingml/2006/table">
            <a:tbl>
              <a:tblPr/>
              <a:tblGrid>
                <a:gridCol w="5400706"/>
                <a:gridCol w="863600"/>
                <a:gridCol w="863600"/>
                <a:gridCol w="863600"/>
                <a:gridCol w="865188"/>
              </a:tblGrid>
              <a:tr h="315913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ЧТО, НА ВАШ ВЗГЛЯД, БОЛЕЕ ВАЖНО ДЛЯ ЛЮДЕЙ, КОТОРЫЕ СЕЙЧАС СТОЯТ У ВЛАСТИ В РОССИИ:  ПРОЦВЕТАНИЕ СТРАНЫ – ИЛИ СОХРАНЕНИЕ И УКРЕПЛЕНИЕ СОБСТВЕННОЙ ВЛАСТИ?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2006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февраль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февраль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август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Процветание страны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Сохранение и укрепление собственной власти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59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58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Затруднились ответить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N=1600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42875" y="4214813"/>
          <a:ext cx="8858250" cy="2315212"/>
        </p:xfrm>
        <a:graphic>
          <a:graphicData uri="http://schemas.openxmlformats.org/drawingml/2006/table">
            <a:tbl>
              <a:tblPr/>
              <a:tblGrid>
                <a:gridCol w="7858125"/>
                <a:gridCol w="1000125"/>
              </a:tblGrid>
              <a:tr h="3159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Согласны ли Вы с тем, что в России сложилась система круговой поруки</a:t>
                      </a:r>
                      <a:b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 ухода от ответственности людей, наделенных властью?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Определенно согласен + Скорее, согласен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79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Скорее, не согласен + Определенно не согласен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Затруднились ответить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N=1600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36063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2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bg1"/>
                </a:solidFill>
                <a:latin typeface="Franklin Gothic Book" pitchFamily="34" charset="0"/>
              </a:rPr>
              <a:t>Индекс положения дел</a:t>
            </a:r>
          </a:p>
        </p:txBody>
      </p:sp>
      <p:pic>
        <p:nvPicPr>
          <p:cNvPr id="54280" name="Picture 2" descr="E:\NEW_DESIGN VCIOM\Logo-LEVADA_la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6021388"/>
            <a:ext cx="695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4277" name="Object 3"/>
          <p:cNvGraphicFramePr>
            <a:graphicFrameLocks noChangeAspect="1"/>
          </p:cNvGraphicFramePr>
          <p:nvPr/>
        </p:nvGraphicFramePr>
        <p:xfrm>
          <a:off x="180975" y="1276350"/>
          <a:ext cx="8102600" cy="5495925"/>
        </p:xfrm>
        <a:graphic>
          <a:graphicData uri="http://schemas.openxmlformats.org/presentationml/2006/ole">
            <p:oleObj spid="_x0000_s101378" name="Диаграмма" r:id="rId4" imgW="8353425" imgH="5667375" progId="MSGraph.Chart.8">
              <p:embed followColorScheme="full"/>
            </p:oleObj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36063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bg1"/>
                </a:solidFill>
                <a:latin typeface="Franklin Gothic Book" pitchFamily="34" charset="0"/>
              </a:rPr>
              <a:t>Отношение к Путину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313" y="1500188"/>
          <a:ext cx="8716973" cy="4466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0973"/>
                <a:gridCol w="828000"/>
                <a:gridCol w="828000"/>
              </a:tblGrid>
              <a:tr h="453449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Как Вы думаете, виновен ли В. Путин в тех злоупотреблениях властью, в которых его обвиняют его противники?</a:t>
                      </a:r>
                      <a:r>
                        <a:rPr lang="ru-RU" sz="1800" b="1" kern="1200" cap="small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1" kern="1200" cap="small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sz="1000" b="1" kern="1200" cap="small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cap="small" baseline="0" dirty="0">
                        <a:solidFill>
                          <a:srgbClr val="000000"/>
                        </a:solidFill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cap="small" baseline="0" dirty="0">
                        <a:solidFill>
                          <a:srgbClr val="000000"/>
                        </a:solidFill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83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2012 апрель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2012</a:t>
                      </a: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 декабрь</a:t>
                      </a:r>
                    </a:p>
                  </a:txBody>
                  <a:tcPr marL="68580" marR="68580" marT="0" marB="0" anchor="ctr">
                    <a:noFill/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Arial CYR"/>
                          <a:ea typeface="Calibri"/>
                          <a:cs typeface="Times New Roman"/>
                        </a:rPr>
                        <a:t>Несомненно виновен, об этом говорит множество фактов, приводимых в Интернете и свободных СМИ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11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4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Arial CYR"/>
                          <a:ea typeface="Calibri"/>
                          <a:cs typeface="Times New Roman"/>
                        </a:rPr>
                        <a:t>Наверное да, как и все высокопоставленные чиновники, но я об этом мало знаю, не слежу за 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 CYR"/>
                          <a:ea typeface="Calibri"/>
                          <a:cs typeface="Times New Roman"/>
                        </a:rPr>
                        <a:t>этим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32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37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4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dirty="0">
                          <a:latin typeface="Arial CYR"/>
                          <a:ea typeface="Calibri"/>
                          <a:cs typeface="Times New Roman"/>
                        </a:rPr>
                        <a:t>Даже если это и правда, важнее то, что при нем страна стала жить лучше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14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4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CYR"/>
                          <a:ea typeface="Calibri"/>
                          <a:cs typeface="Times New Roman"/>
                        </a:rPr>
                        <a:t>Что бы не говорили, я не верю в то, что Путин когда-либо злоупотреблял властью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15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4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dirty="0">
                          <a:latin typeface="Arial CYR"/>
                          <a:ea typeface="Calibri"/>
                          <a:cs typeface="Times New Roman"/>
                        </a:rPr>
                        <a:t>Затруднились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Arial CYR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>
                          <a:latin typeface="Arial CYR"/>
                          <a:ea typeface="Calibri"/>
                          <a:cs typeface="Times New Roman"/>
                        </a:rPr>
                        <a:t>ответить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23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6355" name="Rectangle 5"/>
          <p:cNvSpPr>
            <a:spLocks noChangeArrowheads="1"/>
          </p:cNvSpPr>
          <p:nvPr/>
        </p:nvSpPr>
        <p:spPr bwMode="auto">
          <a:xfrm>
            <a:off x="214313" y="5929313"/>
            <a:ext cx="6889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=1600</a:t>
            </a:r>
            <a:endParaRPr lang="ru-RU" sz="1200">
              <a:latin typeface="Times New Roman" pitchFamily="18" charset="0"/>
            </a:endParaRPr>
          </a:p>
        </p:txBody>
      </p:sp>
      <p:pic>
        <p:nvPicPr>
          <p:cNvPr id="8" name="Picture 2" descr="E:\NEW_DESIGN VCIOM\Logo-LEVADA_la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6021388"/>
            <a:ext cx="695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75" y="4429125"/>
          <a:ext cx="8783998" cy="223633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58715"/>
                <a:gridCol w="1046469"/>
                <a:gridCol w="1046469"/>
                <a:gridCol w="1046469"/>
                <a:gridCol w="1046469"/>
                <a:gridCol w="1046469"/>
                <a:gridCol w="1046469"/>
                <a:gridCol w="1046469"/>
              </a:tblGrid>
              <a:tr h="741675">
                <a:tc gridSpan="8">
                  <a:txBody>
                    <a:bodyPr/>
                    <a:lstStyle/>
                    <a:p>
                      <a:pPr algn="ctr"/>
                      <a:r>
                        <a:rPr lang="ru-RU" sz="17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Если бы в Вашем городе устраивались массовые демонстрации,</a:t>
                      </a:r>
                      <a:br>
                        <a:rPr lang="ru-RU" sz="17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7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хотели бы Вы участвовать в демонстрации </a:t>
                      </a:r>
                      <a:br>
                        <a:rPr lang="ru-RU" sz="17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7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 протестом против политики властей?</a:t>
                      </a:r>
                      <a:endParaRPr lang="ru-RU" sz="1700" b="1" dirty="0"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9771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50"/>
                        </a:spcAft>
                      </a:pPr>
                      <a:endParaRPr lang="ru-RU" sz="1200" b="1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5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2004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5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2006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5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2008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5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2009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5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2010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5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2011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5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2012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2037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5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Да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5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5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5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5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5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5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5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10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037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5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Нет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5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84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5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77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5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75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5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76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5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76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5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80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5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83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6299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5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Затруднились ответить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5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5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5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5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5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5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5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8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0"/>
            <a:ext cx="9136063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1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bg1"/>
                </a:solidFill>
                <a:latin typeface="Franklin Gothic Book" pitchFamily="34" charset="0"/>
              </a:rPr>
              <a:t>Массовые акции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75" y="1500188"/>
          <a:ext cx="8784000" cy="283252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56000"/>
                <a:gridCol w="1188000"/>
                <a:gridCol w="1188000"/>
                <a:gridCol w="1188000"/>
                <a:gridCol w="1188000"/>
                <a:gridCol w="1188000"/>
                <a:gridCol w="1188000"/>
              </a:tblGrid>
              <a:tr h="532150"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Могут ли такие люди, как Вы, оказывать влияние на ситуацию в стране, участвуя в митингах, демонстрациях, забастовках?</a:t>
                      </a:r>
                      <a:endParaRPr lang="ru-RU" sz="1000" dirty="0"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441305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endParaRPr lang="ru-RU" sz="1200" b="1" dirty="0"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Arial CYR"/>
                          <a:ea typeface="Calibri"/>
                          <a:cs typeface="Times New Roman"/>
                        </a:rPr>
                        <a:t>2001 янв.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Arial CYR"/>
                          <a:ea typeface="Calibri"/>
                          <a:cs typeface="Times New Roman"/>
                        </a:rPr>
                        <a:t>2010 апр.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Arial CYR"/>
                          <a:ea typeface="Calibri"/>
                          <a:cs typeface="Times New Roman"/>
                        </a:rPr>
                        <a:t>2011 апр.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Arial CYR"/>
                          <a:ea typeface="Calibri"/>
                          <a:cs typeface="Times New Roman"/>
                        </a:rPr>
                        <a:t>2011 окт.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Arial CYR"/>
                          <a:ea typeface="Calibri"/>
                          <a:cs typeface="Times New Roman"/>
                        </a:rPr>
                        <a:t>2012 апр</a:t>
                      </a:r>
                      <a:r>
                        <a:rPr lang="ru-RU" sz="1200" b="1" dirty="0">
                          <a:latin typeface="Arial CYR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Arial CYR"/>
                          <a:ea typeface="Calibri"/>
                          <a:cs typeface="Times New Roman"/>
                        </a:rPr>
                        <a:t>2012 окт.</a:t>
                      </a:r>
                    </a:p>
                  </a:txBody>
                  <a:tcPr marL="68580" marR="68580" marT="0" marB="0" anchor="ctr">
                    <a:noFill/>
                  </a:tcPr>
                </a:tc>
              </a:tr>
              <a:tr h="355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50"/>
                        </a:spcAft>
                      </a:pPr>
                      <a:r>
                        <a:rPr lang="ru-RU" sz="1200" b="1" dirty="0">
                          <a:latin typeface="Arial CYR"/>
                          <a:ea typeface="Calibri"/>
                          <a:cs typeface="Times New Roman"/>
                        </a:rPr>
                        <a:t>Определенно да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50"/>
                        </a:spcAft>
                      </a:pPr>
                      <a:r>
                        <a:rPr lang="ru-RU" sz="1200" b="1" dirty="0">
                          <a:latin typeface="Arial CYR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50"/>
                        </a:spcAft>
                      </a:pPr>
                      <a:r>
                        <a:rPr lang="ru-RU" sz="1200" b="1" dirty="0">
                          <a:latin typeface="Arial CYR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50"/>
                        </a:spcAft>
                      </a:pPr>
                      <a:r>
                        <a:rPr lang="ru-RU" sz="1200" b="1" dirty="0">
                          <a:latin typeface="Arial CYR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50"/>
                        </a:spcAft>
                      </a:pPr>
                      <a:r>
                        <a:rPr lang="ru-RU" sz="1200" b="1" dirty="0">
                          <a:latin typeface="Arial CYR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5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50"/>
                        </a:spcAft>
                      </a:pPr>
                      <a:r>
                        <a:rPr lang="ru-RU" sz="1200" b="1" dirty="0">
                          <a:latin typeface="Arial CYR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</a:tr>
              <a:tr h="355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50"/>
                        </a:spcAft>
                      </a:pPr>
                      <a:r>
                        <a:rPr lang="ru-RU" sz="1200" b="1" dirty="0">
                          <a:latin typeface="Arial CYR"/>
                          <a:ea typeface="Calibri"/>
                          <a:cs typeface="Times New Roman"/>
                        </a:rPr>
                        <a:t>Скорее, да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50"/>
                        </a:spcAft>
                      </a:pPr>
                      <a:r>
                        <a:rPr lang="ru-RU" sz="1200" b="1" dirty="0">
                          <a:latin typeface="Arial CYR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50"/>
                        </a:spcAft>
                      </a:pPr>
                      <a:r>
                        <a:rPr lang="ru-RU" sz="1200" b="1" dirty="0">
                          <a:latin typeface="Arial CYR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50"/>
                        </a:spcAft>
                      </a:pPr>
                      <a:r>
                        <a:rPr lang="ru-RU" sz="1200" b="1" dirty="0">
                          <a:latin typeface="Arial CYR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50"/>
                        </a:spcAft>
                      </a:pPr>
                      <a:r>
                        <a:rPr lang="ru-RU" sz="1200" b="1" dirty="0">
                          <a:latin typeface="Arial CYR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5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14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50"/>
                        </a:spcAft>
                      </a:pPr>
                      <a:r>
                        <a:rPr lang="ru-RU" sz="1200" b="1">
                          <a:latin typeface="Arial CYR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 anchor="ctr"/>
                </a:tc>
              </a:tr>
              <a:tr h="355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50"/>
                        </a:spcAft>
                      </a:pPr>
                      <a:r>
                        <a:rPr lang="ru-RU" sz="1200" b="1" dirty="0">
                          <a:latin typeface="Arial CYR"/>
                          <a:ea typeface="Calibri"/>
                          <a:cs typeface="Times New Roman"/>
                        </a:rPr>
                        <a:t>Скорее, нет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50"/>
                        </a:spcAft>
                      </a:pPr>
                      <a:r>
                        <a:rPr lang="ru-RU" sz="1200" b="1" dirty="0">
                          <a:latin typeface="Arial CYR"/>
                          <a:ea typeface="Calibri"/>
                          <a:cs typeface="Times New Roman"/>
                        </a:rPr>
                        <a:t>41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50"/>
                        </a:spcAft>
                      </a:pPr>
                      <a:r>
                        <a:rPr lang="ru-RU" sz="1200" b="1" dirty="0">
                          <a:latin typeface="Arial CYR"/>
                          <a:ea typeface="Calibri"/>
                          <a:cs typeface="Times New Roman"/>
                        </a:rPr>
                        <a:t>36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50"/>
                        </a:spcAft>
                      </a:pPr>
                      <a:r>
                        <a:rPr lang="ru-RU" sz="1200" b="1" dirty="0">
                          <a:latin typeface="Arial CYR"/>
                          <a:ea typeface="Calibri"/>
                          <a:cs typeface="Times New Roman"/>
                        </a:rPr>
                        <a:t>40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50"/>
                        </a:spcAft>
                      </a:pPr>
                      <a:r>
                        <a:rPr lang="ru-RU" sz="1200" b="1" dirty="0">
                          <a:latin typeface="Arial CYR"/>
                          <a:ea typeface="Calibri"/>
                          <a:cs typeface="Times New Roman"/>
                        </a:rPr>
                        <a:t>40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5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35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50"/>
                        </a:spcAft>
                      </a:pPr>
                      <a:r>
                        <a:rPr lang="ru-RU" sz="1200" b="1" dirty="0">
                          <a:latin typeface="Arial CYR"/>
                          <a:ea typeface="Calibri"/>
                          <a:cs typeface="Times New Roman"/>
                        </a:rPr>
                        <a:t>39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5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50"/>
                        </a:spcAft>
                      </a:pPr>
                      <a:r>
                        <a:rPr lang="ru-RU" sz="1200" b="1" dirty="0">
                          <a:latin typeface="Arial CYR"/>
                          <a:ea typeface="Calibri"/>
                          <a:cs typeface="Times New Roman"/>
                        </a:rPr>
                        <a:t>Определенно, нет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50"/>
                        </a:spcAft>
                      </a:pPr>
                      <a:r>
                        <a:rPr lang="ru-RU" sz="1200" b="1">
                          <a:latin typeface="Arial CYR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50"/>
                        </a:spcAft>
                      </a:pPr>
                      <a:r>
                        <a:rPr lang="ru-RU" sz="1200" b="1" dirty="0">
                          <a:latin typeface="Arial CYR"/>
                          <a:ea typeface="Calibri"/>
                          <a:cs typeface="Times New Roman"/>
                        </a:rPr>
                        <a:t>32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50"/>
                        </a:spcAft>
                      </a:pPr>
                      <a:r>
                        <a:rPr lang="ru-RU" sz="1200" b="1" dirty="0">
                          <a:latin typeface="Arial CYR"/>
                          <a:ea typeface="Calibri"/>
                          <a:cs typeface="Times New Roman"/>
                        </a:rPr>
                        <a:t>32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50"/>
                        </a:spcAft>
                      </a:pPr>
                      <a:r>
                        <a:rPr lang="ru-RU" sz="1200" b="1" dirty="0">
                          <a:latin typeface="Arial CYR"/>
                          <a:ea typeface="Calibri"/>
                          <a:cs typeface="Times New Roman"/>
                        </a:rPr>
                        <a:t>34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5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35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50"/>
                        </a:spcAft>
                      </a:pPr>
                      <a:r>
                        <a:rPr lang="ru-RU" sz="1200" b="1" dirty="0">
                          <a:latin typeface="Arial CYR"/>
                          <a:ea typeface="Calibri"/>
                          <a:cs typeface="Times New Roman"/>
                        </a:rPr>
                        <a:t>29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90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50"/>
                        </a:spcAft>
                      </a:pPr>
                      <a:r>
                        <a:rPr lang="ru-RU" sz="1200" b="1" dirty="0">
                          <a:latin typeface="Arial CYR"/>
                          <a:ea typeface="Calibri"/>
                          <a:cs typeface="Times New Roman"/>
                        </a:rPr>
                        <a:t>Затруднились ответить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50"/>
                        </a:spcAft>
                      </a:pPr>
                      <a:r>
                        <a:rPr lang="ru-RU" sz="1200" b="1">
                          <a:latin typeface="Arial CYR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50"/>
                        </a:spcAft>
                      </a:pPr>
                      <a:r>
                        <a:rPr lang="ru-RU" sz="1200" b="1" dirty="0">
                          <a:latin typeface="Arial CYR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50"/>
                        </a:spcAft>
                      </a:pPr>
                      <a:r>
                        <a:rPr lang="ru-RU" sz="1200" b="1">
                          <a:latin typeface="Arial CYR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50"/>
                        </a:spcAft>
                      </a:pPr>
                      <a:r>
                        <a:rPr lang="ru-RU" sz="1200" b="1" dirty="0">
                          <a:latin typeface="Arial CYR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5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12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50"/>
                        </a:spcAft>
                      </a:pPr>
                      <a:r>
                        <a:rPr lang="ru-RU" sz="1200" b="1" dirty="0">
                          <a:latin typeface="Arial CYR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6192" name="Rectangle 5"/>
          <p:cNvSpPr>
            <a:spLocks noChangeArrowheads="1"/>
          </p:cNvSpPr>
          <p:nvPr/>
        </p:nvSpPr>
        <p:spPr bwMode="auto">
          <a:xfrm>
            <a:off x="142875" y="4357688"/>
            <a:ext cx="6889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=1600</a:t>
            </a:r>
            <a:endParaRPr lang="ru-RU" sz="1200">
              <a:latin typeface="Times New Roman" pitchFamily="18" charset="0"/>
            </a:endParaRPr>
          </a:p>
        </p:txBody>
      </p:sp>
      <p:sp>
        <p:nvSpPr>
          <p:cNvPr id="46193" name="Rectangle 5"/>
          <p:cNvSpPr>
            <a:spLocks noChangeArrowheads="1"/>
          </p:cNvSpPr>
          <p:nvPr/>
        </p:nvSpPr>
        <p:spPr bwMode="auto">
          <a:xfrm>
            <a:off x="142875" y="6581775"/>
            <a:ext cx="6889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=1600</a:t>
            </a:r>
            <a:endParaRPr lang="ru-RU" sz="12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36063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395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79388" y="115888"/>
            <a:ext cx="8856662" cy="1152525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bg1"/>
                </a:solidFill>
                <a:latin typeface="Franklin Gothic Book" pitchFamily="34" charset="0"/>
              </a:rPr>
              <a:t>Поддержка лозунгов</a:t>
            </a:r>
            <a:br>
              <a:rPr lang="ru-RU" sz="3200" smtClean="0">
                <a:solidFill>
                  <a:schemeClr val="bg1"/>
                </a:solidFill>
                <a:latin typeface="Franklin Gothic Book" pitchFamily="34" charset="0"/>
              </a:rPr>
            </a:br>
            <a:r>
              <a:rPr lang="ru-RU" sz="3200" smtClean="0">
                <a:solidFill>
                  <a:schemeClr val="bg1"/>
                </a:solidFill>
                <a:latin typeface="Franklin Gothic Book" pitchFamily="34" charset="0"/>
              </a:rPr>
              <a:t>«Россия без Путина», «Путин должен уйти»</a:t>
            </a:r>
          </a:p>
        </p:txBody>
      </p:sp>
      <p:sp>
        <p:nvSpPr>
          <p:cNvPr id="59396" name="Rectangle 5"/>
          <p:cNvSpPr>
            <a:spLocks noChangeArrowheads="1"/>
          </p:cNvSpPr>
          <p:nvPr/>
        </p:nvSpPr>
        <p:spPr bwMode="auto">
          <a:xfrm>
            <a:off x="323850" y="6518275"/>
            <a:ext cx="86407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Апрель 2012</a:t>
            </a:r>
          </a:p>
        </p:txBody>
      </p:sp>
      <p:graphicFrame>
        <p:nvGraphicFramePr>
          <p:cNvPr id="59572" name="Group 180"/>
          <p:cNvGraphicFramePr>
            <a:graphicFrameLocks noGrp="1"/>
          </p:cNvGraphicFramePr>
          <p:nvPr/>
        </p:nvGraphicFramePr>
        <p:xfrm>
          <a:off x="395288" y="1557338"/>
          <a:ext cx="8424862" cy="5001480"/>
        </p:xfrm>
        <a:graphic>
          <a:graphicData uri="http://schemas.openxmlformats.org/drawingml/2006/table">
            <a:tbl>
              <a:tblPr/>
              <a:tblGrid>
                <a:gridCol w="2881312"/>
                <a:gridCol w="2497138"/>
                <a:gridCol w="2398712"/>
                <a:gridCol w="647700"/>
              </a:tblGrid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Определенно поддерживаю + Скорее поддерживаю</a:t>
                      </a: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Скорее не поддерживаю + Совершенно не поддерживаю</a:t>
                      </a: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/ –</a:t>
                      </a: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среднем</a:t>
                      </a:r>
                    </a:p>
                  </a:txBody>
                  <a:tcPr marL="72000" marR="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0,29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Социально-профессиональный статус</a:t>
                      </a:r>
                    </a:p>
                  </a:txBody>
                  <a:tcPr marL="72000" marR="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Предприниматель</a:t>
                      </a:r>
                    </a:p>
                  </a:txBody>
                  <a:tcPr marL="72000" marR="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0,72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Руководитель</a:t>
                      </a:r>
                    </a:p>
                  </a:txBody>
                  <a:tcPr marL="72000" marR="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0,48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Специалист</a:t>
                      </a:r>
                    </a:p>
                  </a:txBody>
                  <a:tcPr marL="72000" marR="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0,30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Военнослужащий</a:t>
                      </a:r>
                    </a:p>
                  </a:txBody>
                  <a:tcPr marL="72000" marR="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Служащий</a:t>
                      </a:r>
                    </a:p>
                  </a:txBody>
                  <a:tcPr marL="72000" marR="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0,15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Рабочий</a:t>
                      </a:r>
                    </a:p>
                  </a:txBody>
                  <a:tcPr marL="72000" marR="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0,30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Учащийся</a:t>
                      </a:r>
                    </a:p>
                  </a:txBody>
                  <a:tcPr marL="72000" marR="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0,36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Пенсионер</a:t>
                      </a:r>
                    </a:p>
                  </a:txBody>
                  <a:tcPr marL="72000" marR="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0,26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Домохозяйка</a:t>
                      </a:r>
                    </a:p>
                  </a:txBody>
                  <a:tcPr marL="72000" marR="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0,31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Безработный</a:t>
                      </a:r>
                    </a:p>
                  </a:txBody>
                  <a:tcPr marL="72000" marR="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0,34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Место жительства</a:t>
                      </a:r>
                    </a:p>
                  </a:txBody>
                  <a:tcPr marL="72000" marR="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Москва</a:t>
                      </a:r>
                    </a:p>
                  </a:txBody>
                  <a:tcPr marL="72000" marR="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0,61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Большой город</a:t>
                      </a:r>
                    </a:p>
                  </a:txBody>
                  <a:tcPr marL="72000" marR="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0,22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Средний город</a:t>
                      </a:r>
                    </a:p>
                  </a:txBody>
                  <a:tcPr marL="72000" marR="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0,35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Малый город</a:t>
                      </a:r>
                    </a:p>
                  </a:txBody>
                  <a:tcPr marL="72000" marR="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0,30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Село</a:t>
                      </a:r>
                    </a:p>
                  </a:txBody>
                  <a:tcPr marL="72000" marR="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0,23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36063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bg1"/>
                </a:solidFill>
                <a:latin typeface="Franklin Gothic Book" pitchFamily="34" charset="0"/>
              </a:rPr>
              <a:t>Законодательные инициативы</a:t>
            </a:r>
          </a:p>
        </p:txBody>
      </p:sp>
      <p:pic>
        <p:nvPicPr>
          <p:cNvPr id="58371" name="Picture 2" descr="E:\NEW_DESIGN VCIOM\Logo-LEVADA_la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3888" y="6021388"/>
            <a:ext cx="695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75" y="1538288"/>
          <a:ext cx="8858250" cy="2262634"/>
        </p:xfrm>
        <a:graphic>
          <a:graphicData uri="http://schemas.openxmlformats.org/drawingml/2006/table">
            <a:tbl>
              <a:tblPr/>
              <a:tblGrid>
                <a:gridCol w="7858125"/>
                <a:gridCol w="1000125"/>
              </a:tblGrid>
              <a:tr h="9715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Как Вы относитесь к недавно экстренно принятым поправкам в закон о собраниях, митингах, демонстрациях, ужесточающих наказания за нарушения в их проведении до 300 тыс. рублей?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Целиком положительно + скорее, положительно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Скорее, отрицательно + Резко отрицательно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Затруднились ответить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Июнь 2012,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N=1600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42875" y="4178300"/>
          <a:ext cx="8858250" cy="1907286"/>
        </p:xfrm>
        <a:graphic>
          <a:graphicData uri="http://schemas.openxmlformats.org/drawingml/2006/table">
            <a:tbl>
              <a:tblPr/>
              <a:tblGrid>
                <a:gridCol w="7858125"/>
                <a:gridCol w="1000125"/>
              </a:tblGrid>
              <a:tr h="3603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Как Вы считаете, почему Дума и Совет Федерации спешно приняли эти поправки?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Потому что власть заботится о поддержании порядка и спокойствии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Потому что власть боится роста протестной активности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62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Затруднились ответить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Июнь 2012,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N=1600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36063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bg1"/>
                </a:solidFill>
                <a:latin typeface="Franklin Gothic Book" pitchFamily="34" charset="0"/>
              </a:rPr>
              <a:t>Законодательные инициативы</a:t>
            </a:r>
          </a:p>
        </p:txBody>
      </p:sp>
      <p:pic>
        <p:nvPicPr>
          <p:cNvPr id="59395" name="Picture 2" descr="E:\NEW_DESIGN VCIOM\Logo-LEVADA_la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3888" y="6021388"/>
            <a:ext cx="695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75" y="1538288"/>
          <a:ext cx="8858250" cy="3424812"/>
        </p:xfrm>
        <a:graphic>
          <a:graphicData uri="http://schemas.openxmlformats.org/drawingml/2006/table">
            <a:tbl>
              <a:tblPr/>
              <a:tblGrid>
                <a:gridCol w="7858125"/>
                <a:gridCol w="1000125"/>
              </a:tblGrid>
              <a:tr h="9715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 чему стремится власть, принимая законы</a:t>
                      </a:r>
                      <a:b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 увеличении штрафов при проведении протестных акций,</a:t>
                      </a:r>
                      <a:b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«О клевете»,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 ужесточении контроля за некоммерческими организациями,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 регулировании Интернета?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Сохранить порядок и стабильность в стране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Погасить волну протестных акций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Ужесточить контроль над обществом, над деятельностью оппозиции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У этих законов нет никакой единой "сверхзадачи"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Затруднились ответить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Июль 2012,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N=1600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52738"/>
            <a:ext cx="8218488" cy="2189162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smtClean="0">
              <a:latin typeface="Franklin Gothic Book" pitchFamily="34" charset="0"/>
            </a:endParaRPr>
          </a:p>
          <a:p>
            <a:pPr algn="ctr" eaLnBrk="1" hangingPunct="1">
              <a:buFontTx/>
              <a:buNone/>
            </a:pPr>
            <a:endParaRPr lang="ru-RU" smtClean="0">
              <a:latin typeface="Franklin Gothic Book" pitchFamily="34" charset="0"/>
            </a:endParaRPr>
          </a:p>
          <a:p>
            <a:pPr algn="ctr" eaLnBrk="1" hangingPunct="1">
              <a:buFontTx/>
              <a:buNone/>
            </a:pPr>
            <a:r>
              <a:rPr lang="ru-RU" sz="3600" smtClean="0">
                <a:latin typeface="Franklin Gothic Book" pitchFamily="34" charset="0"/>
              </a:rPr>
              <a:t>Благодарю за внимание!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36063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0420" name="Picture 2" descr="E:\NEW_DESIGN VCIOM\Logo-LEVADA_la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5075" y="2060575"/>
            <a:ext cx="1584325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36063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Franklin Gothic Book" pitchFamily="34" charset="0"/>
            </a:endParaRPr>
          </a:p>
        </p:txBody>
      </p:sp>
      <p:graphicFrame>
        <p:nvGraphicFramePr>
          <p:cNvPr id="34997" name="Group 181"/>
          <p:cNvGraphicFramePr>
            <a:graphicFrameLocks noGrp="1"/>
          </p:cNvGraphicFramePr>
          <p:nvPr>
            <p:ph idx="4294967295"/>
          </p:nvPr>
        </p:nvGraphicFramePr>
        <p:xfrm>
          <a:off x="107950" y="1573213"/>
          <a:ext cx="8983663" cy="4971343"/>
        </p:xfrm>
        <a:graphic>
          <a:graphicData uri="http://schemas.openxmlformats.org/drawingml/2006/table">
            <a:tbl>
              <a:tblPr/>
              <a:tblGrid>
                <a:gridCol w="2016125"/>
                <a:gridCol w="649288"/>
                <a:gridCol w="600075"/>
                <a:gridCol w="649287"/>
                <a:gridCol w="649288"/>
                <a:gridCol w="649287"/>
                <a:gridCol w="649288"/>
                <a:gridCol w="649287"/>
                <a:gridCol w="649288"/>
                <a:gridCol w="649287"/>
                <a:gridCol w="649288"/>
                <a:gridCol w="523875"/>
              </a:tblGrid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2001</a:t>
                      </a: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2002</a:t>
                      </a: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2003</a:t>
                      </a: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2004</a:t>
                      </a: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2005</a:t>
                      </a: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2006</a:t>
                      </a: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2007</a:t>
                      </a: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2008</a:t>
                      </a: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2010</a:t>
                      </a: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2012</a:t>
                      </a: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Восхищение </a:t>
                      </a:r>
                    </a:p>
                  </a:txBody>
                  <a:tcPr marL="72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Симпатия</a:t>
                      </a:r>
                    </a:p>
                  </a:txBody>
                  <a:tcPr marL="72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 могу сказать о нем ничего плохого</a:t>
                      </a:r>
                    </a:p>
                  </a:txBody>
                  <a:tcPr marL="72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Нейтральное, безразличное</a:t>
                      </a:r>
                    </a:p>
                  </a:txBody>
                  <a:tcPr marL="72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Настороженное</a:t>
                      </a:r>
                    </a:p>
                  </a:txBody>
                  <a:tcPr marL="72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 могу сказать о нем ничего хорошего</a:t>
                      </a:r>
                    </a:p>
                  </a:txBody>
                  <a:tcPr marL="72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Антипатия 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Отвращение</a:t>
                      </a:r>
                    </a:p>
                  </a:txBody>
                  <a:tcPr marL="72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2D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2D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2D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2D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2D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2D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2D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2D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2D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2D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2D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2D2D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Сумма ответов «Безразличное» + без негатива</a:t>
                      </a:r>
                    </a:p>
                  </a:txBody>
                  <a:tcPr marL="72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+/-</a:t>
                      </a:r>
                    </a:p>
                  </a:txBody>
                  <a:tcPr marL="72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2.4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2.4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963" name="Заголовок 2"/>
          <p:cNvSpPr>
            <a:spLocks/>
          </p:cNvSpPr>
          <p:nvPr/>
        </p:nvSpPr>
        <p:spPr bwMode="auto">
          <a:xfrm>
            <a:off x="179388" y="260350"/>
            <a:ext cx="88566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>
                <a:solidFill>
                  <a:schemeClr val="bg1"/>
                </a:solidFill>
                <a:latin typeface="Franklin Gothic Book" pitchFamily="34" charset="0"/>
              </a:rPr>
              <a:t>Отношение к Путину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36063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3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bg1"/>
                </a:solidFill>
                <a:latin typeface="Franklin Gothic Book" pitchFamily="34" charset="0"/>
              </a:rPr>
              <a:t>Какие чувства проявились в уходящем году</a:t>
            </a:r>
            <a:br>
              <a:rPr lang="ru-RU" sz="3200" smtClean="0">
                <a:solidFill>
                  <a:schemeClr val="bg1"/>
                </a:solidFill>
                <a:latin typeface="Franklin Gothic Book" pitchFamily="34" charset="0"/>
              </a:rPr>
            </a:br>
            <a:r>
              <a:rPr lang="ru-RU" sz="3200" smtClean="0">
                <a:solidFill>
                  <a:schemeClr val="bg1"/>
                </a:solidFill>
                <a:latin typeface="Franklin Gothic Book" pitchFamily="34" charset="0"/>
              </a:rPr>
              <a:t>у окружающих вас людей?</a:t>
            </a:r>
          </a:p>
        </p:txBody>
      </p:sp>
      <p:pic>
        <p:nvPicPr>
          <p:cNvPr id="15367" name="Picture 2" descr="E:\NEW_DESIGN VCIOM\Logo-LEVADA_la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6021388"/>
            <a:ext cx="695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364" name="Объект 1"/>
          <p:cNvGraphicFramePr>
            <a:graphicFrameLocks/>
          </p:cNvGraphicFramePr>
          <p:nvPr/>
        </p:nvGraphicFramePr>
        <p:xfrm>
          <a:off x="658813" y="1412875"/>
          <a:ext cx="8485187" cy="5218113"/>
        </p:xfrm>
        <a:graphic>
          <a:graphicData uri="http://schemas.openxmlformats.org/presentationml/2006/ole">
            <p:oleObj spid="_x0000_s143362" name="Диаграмма" r:id="rId4" imgW="8467775" imgH="5200540" progId="Excel.Sheet.8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36063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bg1"/>
                </a:solidFill>
                <a:latin typeface="Franklin Gothic Book" pitchFamily="34" charset="0"/>
              </a:rPr>
              <a:t>Оценка экономического положения семьи</a:t>
            </a:r>
          </a:p>
        </p:txBody>
      </p:sp>
      <p:pic>
        <p:nvPicPr>
          <p:cNvPr id="43011" name="Picture 2" descr="E:\NEW_DESIGN VCIOM\Logo-LEVADA_la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3888" y="6021388"/>
            <a:ext cx="695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42875" y="1357313"/>
          <a:ext cx="8858308" cy="459688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02610"/>
                <a:gridCol w="650814"/>
                <a:gridCol w="650814"/>
                <a:gridCol w="650814"/>
                <a:gridCol w="650814"/>
                <a:gridCol w="650814"/>
                <a:gridCol w="650814"/>
                <a:gridCol w="650814"/>
              </a:tblGrid>
              <a:tr h="1019614">
                <a:tc gridSpan="8"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На какое примерно</a:t>
                      </a:r>
                      <a:r>
                        <a:rPr lang="ru-RU" sz="1700" b="1" baseline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 время Вашей</a:t>
                      </a:r>
                      <a:r>
                        <a:rPr lang="ru-RU" sz="17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 семье хватило бы сбережений</a:t>
                      </a:r>
                      <a:r>
                        <a:rPr lang="en-US" sz="17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/>
                      </a:r>
                      <a:br>
                        <a:rPr lang="en-US" sz="17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</a:br>
                      <a:r>
                        <a:rPr lang="ru-RU" sz="17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в том случае, если бы все источники доходов Вашей семьи исчезли</a:t>
                      </a:r>
                      <a:r>
                        <a:rPr lang="en-US" sz="17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/>
                      </a:r>
                      <a:br>
                        <a:rPr lang="en-US" sz="17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</a:br>
                      <a:r>
                        <a:rPr lang="ru-RU" sz="17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и Вам на повседневные нужды пришлось бы тратить</a:t>
                      </a:r>
                      <a:r>
                        <a:rPr lang="en-US" sz="17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/>
                      </a:r>
                      <a:br>
                        <a:rPr lang="en-US" sz="17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</a:br>
                      <a:r>
                        <a:rPr lang="ru-RU" sz="17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только Ваши сбережения</a:t>
                      </a:r>
                      <a:r>
                        <a:rPr lang="ru-RU" sz="1700" b="1" baseline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?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2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2002 сент.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2002 сент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2007 сент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2009 окт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2010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окт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2011 окт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2012 окт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92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Сбережений хватило бы не более чем на месяц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 anchor="ctr"/>
                </a:tc>
              </a:tr>
              <a:tr h="392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Сбережений хватило бы от  2 до 5 месяцев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33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34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34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29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31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 anchor="ctr"/>
                </a:tc>
              </a:tr>
              <a:tr h="392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Сбережений хватило бы на 5-6 месяцев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16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 anchor="ctr"/>
                </a:tc>
              </a:tr>
              <a:tr h="392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Сбережений хватило бы на 7-12 месяцев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8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</a:tr>
              <a:tr h="392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Сбережений хватило бы на срок больше года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10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 anchor="ctr"/>
                </a:tc>
              </a:tr>
              <a:tr h="392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Затруднились ответить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22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27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26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Arial CYR"/>
                          <a:ea typeface="Calibri"/>
                          <a:cs typeface="Times New Roman"/>
                        </a:rPr>
                        <a:t>27</a:t>
                      </a:r>
                    </a:p>
                  </a:txBody>
                  <a:tcPr marL="68580" marR="68580" marT="0" marB="0" anchor="ctr"/>
                </a:tc>
              </a:tr>
              <a:tr h="392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CYR"/>
                          <a:ea typeface="Calibri"/>
                          <a:cs typeface="Times New Roman"/>
                        </a:rPr>
                        <a:t>Сумма ответов: «хватило бы на больше чем полгода»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CYR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CYR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CYR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CYR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CYR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CYR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CYR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92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CYR"/>
                          <a:ea typeface="Calibri"/>
                          <a:cs typeface="Times New Roman"/>
                        </a:rPr>
                        <a:t>Сумма ответов: «от 2 месяцев до полгода»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CYR"/>
                          <a:ea typeface="Calibri"/>
                          <a:cs typeface="Times New Roman"/>
                        </a:rPr>
                        <a:t>44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CYR"/>
                          <a:ea typeface="Calibri"/>
                          <a:cs typeface="Times New Roman"/>
                        </a:rPr>
                        <a:t>46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CYR"/>
                          <a:ea typeface="Calibri"/>
                          <a:cs typeface="Times New Roman"/>
                        </a:rPr>
                        <a:t>48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CYR"/>
                          <a:ea typeface="Calibri"/>
                          <a:cs typeface="Times New Roman"/>
                        </a:rPr>
                        <a:t>44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CYR"/>
                          <a:ea typeface="Calibri"/>
                          <a:cs typeface="Times New Roman"/>
                        </a:rPr>
                        <a:t>41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CYR"/>
                          <a:ea typeface="Calibri"/>
                          <a:cs typeface="Times New Roman"/>
                        </a:rPr>
                        <a:t>49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CYR"/>
                          <a:ea typeface="Calibri"/>
                          <a:cs typeface="Times New Roman"/>
                        </a:rPr>
                        <a:t>41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NEW_DESIGN VCIOM\Logo-LEVADA_la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6021388"/>
            <a:ext cx="695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21" name="Объект 3"/>
          <p:cNvGraphicFramePr>
            <a:graphicFrameLocks/>
          </p:cNvGraphicFramePr>
          <p:nvPr/>
        </p:nvGraphicFramePr>
        <p:xfrm>
          <a:off x="0" y="1928802"/>
          <a:ext cx="8674100" cy="4765694"/>
        </p:xfrm>
        <a:graphic>
          <a:graphicData uri="http://schemas.openxmlformats.org/presentationml/2006/ole">
            <p:oleObj spid="_x0000_s141314" r:id="rId4" imgW="8675360" imgH="5243014" progId="Excel.Sheet.8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0"/>
            <a:ext cx="9136063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2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79388" y="115888"/>
            <a:ext cx="8856662" cy="1152525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bg1"/>
                </a:solidFill>
                <a:latin typeface="Franklin Gothic Book" pitchFamily="34" charset="0"/>
              </a:rPr>
              <a:t>Показатели оптимизма</a:t>
            </a:r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214313" y="6510338"/>
            <a:ext cx="33162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До июня 2008 г.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=2100;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июня 2009 г.</a:t>
            </a:r>
            <a:r>
              <a:rPr lang="ru-RU" sz="1200" dirty="0">
                <a:latin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=1600</a:t>
            </a:r>
            <a:endParaRPr lang="ru-RU" sz="1200" dirty="0">
              <a:latin typeface="Times New Roman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928662" y="1500174"/>
            <a:ext cx="35719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100" b="1" dirty="0" smtClean="0"/>
              <a:t>Как Вы думаете, что ожидает Россию</a:t>
            </a:r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ru-RU" sz="1100" b="1" dirty="0" smtClean="0"/>
              <a:t>в ближайшие месяцы в политической жизни</a:t>
            </a:r>
            <a:r>
              <a:rPr lang="en-US" sz="1100" b="1" dirty="0" smtClean="0">
                <a:latin typeface="Arial CYR"/>
              </a:rPr>
              <a:t>? </a:t>
            </a:r>
            <a:endParaRPr lang="ru-RU" sz="1100" b="1" dirty="0">
              <a:latin typeface="Times New Roman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714876" y="1500174"/>
            <a:ext cx="35719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100" b="1" dirty="0" smtClean="0"/>
              <a:t>Как Вы думаете, что ожидает Россию</a:t>
            </a:r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ru-RU" sz="1100" b="1" dirty="0" smtClean="0"/>
              <a:t>в ближайшие месяцы в области экономики?</a:t>
            </a:r>
            <a:endParaRPr lang="ru-RU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36063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bg1"/>
                </a:solidFill>
                <a:latin typeface="Franklin Gothic Book" pitchFamily="34" charset="0"/>
              </a:rPr>
              <a:t>Каким оказался минувший год</a:t>
            </a:r>
            <a:br>
              <a:rPr lang="ru-RU" sz="3200" smtClean="0">
                <a:solidFill>
                  <a:schemeClr val="bg1"/>
                </a:solidFill>
                <a:latin typeface="Franklin Gothic Book" pitchFamily="34" charset="0"/>
              </a:rPr>
            </a:br>
            <a:r>
              <a:rPr lang="ru-RU" sz="3200" smtClean="0">
                <a:solidFill>
                  <a:schemeClr val="bg1"/>
                </a:solidFill>
                <a:latin typeface="Franklin Gothic Book" pitchFamily="34" charset="0"/>
              </a:rPr>
              <a:t>для Вас, для Вашей семьи?</a:t>
            </a:r>
          </a:p>
        </p:txBody>
      </p:sp>
      <p:graphicFrame>
        <p:nvGraphicFramePr>
          <p:cNvPr id="63492" name="Объект 1"/>
          <p:cNvGraphicFramePr>
            <a:graphicFrameLocks/>
          </p:cNvGraphicFramePr>
          <p:nvPr/>
        </p:nvGraphicFramePr>
        <p:xfrm>
          <a:off x="168275" y="1376363"/>
          <a:ext cx="8723313" cy="5056187"/>
        </p:xfrm>
        <a:graphic>
          <a:graphicData uri="http://schemas.openxmlformats.org/presentationml/2006/ole">
            <p:oleObj spid="_x0000_s63492" name="Диаграмма" r:id="rId3" imgW="8686800" imgH="5038725" progId="Excel.Sheet.8">
              <p:embed/>
            </p:oleObj>
          </a:graphicData>
        </a:graphic>
      </p:graphicFrame>
      <p:pic>
        <p:nvPicPr>
          <p:cNvPr id="5" name="Picture 2" descr="E:\NEW_DESIGN VCIOM\Logo-LEVADA_las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43888" y="6021388"/>
            <a:ext cx="695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36063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8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bg1"/>
                </a:solidFill>
                <a:latin typeface="Franklin Gothic Book" pitchFamily="34" charset="0"/>
              </a:rPr>
              <a:t>Индекс оценок экономического положения</a:t>
            </a:r>
            <a:br>
              <a:rPr lang="ru-RU" sz="3200" smtClean="0">
                <a:solidFill>
                  <a:schemeClr val="bg1"/>
                </a:solidFill>
                <a:latin typeface="Franklin Gothic Book" pitchFamily="34" charset="0"/>
              </a:rPr>
            </a:br>
            <a:r>
              <a:rPr lang="ru-RU" sz="3200" smtClean="0">
                <a:solidFill>
                  <a:schemeClr val="bg1"/>
                </a:solidFill>
                <a:latin typeface="Franklin Gothic Book" pitchFamily="34" charset="0"/>
              </a:rPr>
              <a:t>семьи и страны</a:t>
            </a:r>
          </a:p>
        </p:txBody>
      </p:sp>
      <p:pic>
        <p:nvPicPr>
          <p:cNvPr id="37895" name="Picture 2" descr="E:\NEW_DESIGN VCIOM\Logo-LEVADA_la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6021388"/>
            <a:ext cx="695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7892" name="Объект 27"/>
          <p:cNvGraphicFramePr>
            <a:graphicFrameLocks/>
          </p:cNvGraphicFramePr>
          <p:nvPr/>
        </p:nvGraphicFramePr>
        <p:xfrm>
          <a:off x="0" y="1428736"/>
          <a:ext cx="8896350" cy="4805362"/>
        </p:xfrm>
        <a:graphic>
          <a:graphicData uri="http://schemas.openxmlformats.org/presentationml/2006/ole">
            <p:oleObj spid="_x0000_s144386" name="Worksheet" r:id="rId4" imgW="7096049" imgH="3838651" progId="Excel.Sheet.8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36063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2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bg1"/>
                </a:solidFill>
                <a:latin typeface="Franklin Gothic Book" pitchFamily="34" charset="0"/>
              </a:rPr>
              <a:t>Индекс социальных настроений</a:t>
            </a:r>
          </a:p>
        </p:txBody>
      </p:sp>
      <p:pic>
        <p:nvPicPr>
          <p:cNvPr id="53256" name="Picture 2" descr="E:\NEW_DESIGN VCIOM\Logo-LEVADA_la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6021388"/>
            <a:ext cx="695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3253" name="Object 3"/>
          <p:cNvGraphicFramePr>
            <a:graphicFrameLocks noChangeAspect="1"/>
          </p:cNvGraphicFramePr>
          <p:nvPr/>
        </p:nvGraphicFramePr>
        <p:xfrm>
          <a:off x="180975" y="1276350"/>
          <a:ext cx="8102600" cy="5495925"/>
        </p:xfrm>
        <a:graphic>
          <a:graphicData uri="http://schemas.openxmlformats.org/presentationml/2006/ole">
            <p:oleObj spid="_x0000_s142338" name="Диаграмма" r:id="rId4" imgW="8353425" imgH="5667375" progId="MSGraph.Chart.8">
              <p:embed followColorScheme="full"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36063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bg1"/>
                </a:solidFill>
                <a:latin typeface="Franklin Gothic Book" pitchFamily="34" charset="0"/>
              </a:rPr>
              <a:t>Оценка экономического положения семьи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75" y="1714500"/>
          <a:ext cx="8820000" cy="3621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000"/>
                <a:gridCol w="900000"/>
                <a:gridCol w="900000"/>
                <a:gridCol w="900000"/>
                <a:gridCol w="900000"/>
                <a:gridCol w="900000"/>
                <a:gridCol w="900000"/>
                <a:gridCol w="900000"/>
              </a:tblGrid>
              <a:tr h="527342">
                <a:tc gridSpan="8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cap="small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Как Вы думаете, как будет жить Ваша семья через год?</a:t>
                      </a:r>
                      <a:endParaRPr lang="ru-RU" sz="900" kern="1200" cap="small" baseline="0" dirty="0">
                        <a:solidFill>
                          <a:srgbClr val="000000"/>
                        </a:solidFill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i="1" kern="1200" dirty="0">
                        <a:solidFill>
                          <a:schemeClr val="dk1"/>
                        </a:solidFill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kern="1200" cap="small" baseline="0" dirty="0">
                        <a:solidFill>
                          <a:srgbClr val="000000"/>
                        </a:solidFill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kern="1200" cap="small" baseline="0" dirty="0">
                        <a:solidFill>
                          <a:srgbClr val="000000"/>
                        </a:solidFill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b="1" dirty="0"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Arial CYR"/>
                          <a:ea typeface="Calibri"/>
                          <a:cs typeface="Times New Roman"/>
                        </a:rPr>
                        <a:t>1992</a:t>
                      </a: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Arial CYR"/>
                          <a:ea typeface="Calibri"/>
                          <a:cs typeface="Times New Roman"/>
                        </a:rPr>
                        <a:t>1998</a:t>
                      </a: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Arial CYR"/>
                          <a:ea typeface="Calibri"/>
                          <a:cs typeface="Times New Roman"/>
                        </a:rPr>
                        <a:t>2008</a:t>
                      </a: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latin typeface="Arial CYR"/>
                          <a:ea typeface="Calibri"/>
                          <a:cs typeface="Times New Roman"/>
                        </a:rPr>
                        <a:t>2009</a:t>
                      </a:r>
                      <a:endParaRPr lang="ru-RU" sz="1200" b="1" dirty="0"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Arial CYR"/>
                          <a:ea typeface="Calibri"/>
                          <a:cs typeface="Times New Roman"/>
                        </a:rPr>
                        <a:t>2010</a:t>
                      </a: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Arial CYR"/>
                          <a:ea typeface="Calibri"/>
                          <a:cs typeface="Times New Roman"/>
                        </a:rPr>
                        <a:t>2011</a:t>
                      </a:r>
                      <a:endParaRPr lang="ru-RU" sz="1200" b="1" dirty="0"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Arial CYR"/>
                          <a:ea typeface="Calibri"/>
                          <a:cs typeface="Times New Roman"/>
                        </a:rPr>
                        <a:t>2012</a:t>
                      </a:r>
                      <a:endParaRPr lang="ru-RU" sz="1200" b="1" dirty="0"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b="1" dirty="0"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Arial CYR"/>
                          <a:ea typeface="Calibri"/>
                          <a:cs typeface="Times New Roman"/>
                        </a:rPr>
                        <a:t>январь</a:t>
                      </a:r>
                      <a:endParaRPr lang="ru-RU" sz="1200" b="1" dirty="0"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Arial CYR"/>
                          <a:ea typeface="Calibri"/>
                          <a:cs typeface="Times New Roman"/>
                        </a:rPr>
                        <a:t>сентябрь</a:t>
                      </a:r>
                      <a:endParaRPr lang="ru-RU" sz="1200" b="1" dirty="0"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Arial CYR"/>
                          <a:ea typeface="Calibri"/>
                          <a:cs typeface="Times New Roman"/>
                        </a:rPr>
                        <a:t>ноябрь</a:t>
                      </a:r>
                      <a:endParaRPr lang="ru-RU" sz="1200" b="1" dirty="0"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Arial CYR"/>
                          <a:ea typeface="Calibri"/>
                          <a:cs typeface="Times New Roman"/>
                        </a:rPr>
                        <a:t>сентябрь</a:t>
                      </a:r>
                      <a:endParaRPr lang="ru-RU" sz="1200" b="1" dirty="0"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Arial CYR"/>
                          <a:ea typeface="Calibri"/>
                          <a:cs typeface="Times New Roman"/>
                        </a:rPr>
                        <a:t>сентябрь</a:t>
                      </a:r>
                      <a:endParaRPr lang="ru-RU" sz="1200" b="1" dirty="0"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Arial CYR"/>
                          <a:ea typeface="Calibri"/>
                          <a:cs typeface="Times New Roman"/>
                        </a:rPr>
                        <a:t>сентябрь</a:t>
                      </a:r>
                      <a:endParaRPr lang="ru-RU" sz="1200" b="1" dirty="0"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Arial CYR"/>
                          <a:ea typeface="Calibri"/>
                          <a:cs typeface="Times New Roman"/>
                        </a:rPr>
                        <a:t>сентябрь</a:t>
                      </a:r>
                      <a:endParaRPr lang="ru-RU" sz="1200" b="1" dirty="0"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noFill/>
                  </a:tcPr>
                </a:tc>
              </a:tr>
              <a:tr h="4915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dirty="0">
                          <a:latin typeface="Arial CYR"/>
                          <a:ea typeface="Calibri"/>
                          <a:cs typeface="Times New Roman"/>
                        </a:rPr>
                        <a:t>Переживаем их сейчас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>
                          <a:latin typeface="Arial CYR"/>
                          <a:ea typeface="Calibri"/>
                          <a:cs typeface="Times New Roman"/>
                        </a:rPr>
                        <a:t>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dirty="0">
                          <a:latin typeface="Arial CYR"/>
                          <a:ea typeface="Calibri"/>
                          <a:cs typeface="Times New Roman"/>
                        </a:rPr>
                        <a:t>27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dirty="0">
                          <a:latin typeface="Arial CYR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dirty="0" smtClean="0">
                          <a:latin typeface="Arial CYR"/>
                          <a:ea typeface="Calibri"/>
                          <a:cs typeface="Times New Roman"/>
                        </a:rPr>
                        <a:t>39</a:t>
                      </a:r>
                      <a:endParaRPr lang="ru-RU" sz="1200" b="1" dirty="0"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dirty="0">
                          <a:latin typeface="Arial CYR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dirty="0" smtClean="0">
                          <a:latin typeface="Arial CYR"/>
                          <a:ea typeface="Calibri"/>
                          <a:cs typeface="Times New Roman"/>
                        </a:rPr>
                        <a:t>24</a:t>
                      </a:r>
                      <a:endParaRPr lang="ru-RU" sz="1200" b="1" dirty="0"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dirty="0" smtClean="0">
                          <a:latin typeface="Arial CYR"/>
                          <a:ea typeface="Calibri"/>
                          <a:cs typeface="Times New Roman"/>
                        </a:rPr>
                        <a:t>22</a:t>
                      </a:r>
                      <a:endParaRPr lang="ru-RU" sz="1200" b="1" dirty="0"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78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CYR"/>
                          <a:ea typeface="Calibri"/>
                          <a:cs typeface="Times New Roman"/>
                        </a:rPr>
                        <a:t>Они уже позади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CYR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CYR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CYR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CYR"/>
                          <a:ea typeface="Calibri"/>
                          <a:cs typeface="Times New Roman"/>
                        </a:rPr>
                        <a:t>17</a:t>
                      </a:r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CYR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CYR"/>
                          <a:ea typeface="Calibri"/>
                          <a:cs typeface="Times New Roman"/>
                        </a:rPr>
                        <a:t>29</a:t>
                      </a:r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CYR"/>
                          <a:ea typeface="Calibri"/>
                          <a:cs typeface="Times New Roman"/>
                        </a:rPr>
                        <a:t>33</a:t>
                      </a:r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15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Arial CYR"/>
                          <a:ea typeface="Calibri"/>
                          <a:cs typeface="Times New Roman"/>
                        </a:rPr>
                        <a:t>Они еще впереди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Arial CYR"/>
                          <a:ea typeface="Calibri"/>
                          <a:cs typeface="Times New Roman"/>
                        </a:rPr>
                        <a:t>73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Arial CYR"/>
                          <a:ea typeface="Calibri"/>
                          <a:cs typeface="Times New Roman"/>
                        </a:rPr>
                        <a:t>58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Arial CYR"/>
                          <a:ea typeface="Calibri"/>
                          <a:cs typeface="Times New Roman"/>
                        </a:rPr>
                        <a:t>45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 CYR"/>
                          <a:ea typeface="Calibri"/>
                          <a:cs typeface="Times New Roman"/>
                        </a:rPr>
                        <a:t>33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Arial CYR"/>
                          <a:ea typeface="Calibri"/>
                          <a:cs typeface="Times New Roman"/>
                        </a:rPr>
                        <a:t>32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 CYR"/>
                          <a:ea typeface="Calibri"/>
                          <a:cs typeface="Times New Roman"/>
                        </a:rPr>
                        <a:t>33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 CYR"/>
                          <a:ea typeface="Calibri"/>
                          <a:cs typeface="Times New Roman"/>
                        </a:rPr>
                        <a:t>30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78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dirty="0">
                          <a:latin typeface="Arial CYR"/>
                          <a:ea typeface="Calibri"/>
                          <a:cs typeface="Times New Roman"/>
                        </a:rPr>
                        <a:t>Не знают</a:t>
                      </a:r>
                      <a:r>
                        <a:rPr lang="ru-RU" sz="1200" b="1" dirty="0" smtClean="0">
                          <a:latin typeface="Arial CYR"/>
                          <a:ea typeface="Calibri"/>
                          <a:cs typeface="Times New Roman"/>
                        </a:rPr>
                        <a:t>,</a:t>
                      </a:r>
                      <a:br>
                        <a:rPr lang="ru-RU" sz="1200" b="1" dirty="0" smtClean="0">
                          <a:latin typeface="Arial CYR"/>
                          <a:ea typeface="Calibri"/>
                          <a:cs typeface="Times New Roman"/>
                        </a:rPr>
                      </a:br>
                      <a:r>
                        <a:rPr lang="ru-RU" sz="1200" b="1" dirty="0" smtClean="0">
                          <a:latin typeface="Arial CYR"/>
                          <a:ea typeface="Calibri"/>
                          <a:cs typeface="Times New Roman"/>
                        </a:rPr>
                        <a:t>затруднились </a:t>
                      </a:r>
                      <a:r>
                        <a:rPr lang="ru-RU" sz="1200" b="1" dirty="0">
                          <a:latin typeface="Arial CYR"/>
                          <a:ea typeface="Calibri"/>
                          <a:cs typeface="Times New Roman"/>
                        </a:rPr>
                        <a:t>ответить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>
                          <a:latin typeface="Arial CYR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>
                          <a:latin typeface="Arial CYR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dirty="0">
                          <a:latin typeface="Arial CYR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dirty="0" smtClean="0">
                          <a:latin typeface="Arial CYR"/>
                          <a:ea typeface="Calibri"/>
                          <a:cs typeface="Times New Roman"/>
                        </a:rPr>
                        <a:t>11</a:t>
                      </a:r>
                      <a:endParaRPr lang="ru-RU" sz="1200" b="1" dirty="0"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dirty="0">
                          <a:latin typeface="Arial CYR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dirty="0" smtClean="0">
                          <a:latin typeface="Arial CYR"/>
                          <a:ea typeface="Calibri"/>
                          <a:cs typeface="Times New Roman"/>
                        </a:rPr>
                        <a:t>15</a:t>
                      </a:r>
                      <a:endParaRPr lang="ru-RU" sz="1200" b="1" dirty="0"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dirty="0" smtClean="0">
                          <a:latin typeface="Arial CYR"/>
                          <a:ea typeface="Calibri"/>
                          <a:cs typeface="Times New Roman"/>
                        </a:rPr>
                        <a:t>15</a:t>
                      </a:r>
                      <a:endParaRPr lang="ru-RU" sz="1200" b="1" dirty="0"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1516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N=1600</a:t>
                      </a:r>
                      <a:r>
                        <a:rPr lang="en-US" sz="120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8984" name="Picture 2" descr="E:\NEW_DESIGN VCIOM\Logo-LEVADA_la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3888" y="6021388"/>
            <a:ext cx="695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36063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7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bg1"/>
                </a:solidFill>
                <a:latin typeface="Franklin Gothic Book" pitchFamily="34" charset="0"/>
              </a:rPr>
              <a:t>Какое из высказываний о сложившейся ситуации Вам ближе?</a:t>
            </a:r>
          </a:p>
        </p:txBody>
      </p:sp>
      <p:graphicFrame>
        <p:nvGraphicFramePr>
          <p:cNvPr id="31748" name="Объект 5"/>
          <p:cNvGraphicFramePr>
            <a:graphicFrameLocks/>
          </p:cNvGraphicFramePr>
          <p:nvPr/>
        </p:nvGraphicFramePr>
        <p:xfrm>
          <a:off x="-50800" y="1449388"/>
          <a:ext cx="8888413" cy="4816475"/>
        </p:xfrm>
        <a:graphic>
          <a:graphicData uri="http://schemas.openxmlformats.org/presentationml/2006/ole">
            <p:oleObj spid="_x0000_s102402" r:id="rId3" imgW="8888738" imgH="4816257" progId="Excel.Sheet.8">
              <p:embed/>
            </p:oleObj>
          </a:graphicData>
        </a:graphic>
      </p:graphicFrame>
      <p:pic>
        <p:nvPicPr>
          <p:cNvPr id="5" name="Picture 2" descr="E:\NEW_DESIGN VCIOM\Logo-LEVADA_las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43888" y="6021388"/>
            <a:ext cx="695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36063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bg1"/>
                </a:solidFill>
                <a:latin typeface="Franklin Gothic Book" pitchFamily="34" charset="0"/>
              </a:rPr>
              <a:t>Какие из событий минувшего года</a:t>
            </a:r>
            <a:br>
              <a:rPr lang="ru-RU" sz="3200" smtClean="0">
                <a:solidFill>
                  <a:schemeClr val="bg1"/>
                </a:solidFill>
                <a:latin typeface="Franklin Gothic Book" pitchFamily="34" charset="0"/>
              </a:rPr>
            </a:br>
            <a:r>
              <a:rPr lang="ru-RU" sz="3200" smtClean="0">
                <a:solidFill>
                  <a:schemeClr val="bg1"/>
                </a:solidFill>
                <a:latin typeface="Franklin Gothic Book" pitchFamily="34" charset="0"/>
              </a:rPr>
              <a:t>Вы считаете важнейшими?*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50" y="1500188"/>
          <a:ext cx="8429684" cy="5010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17"/>
                <a:gridCol w="523878"/>
                <a:gridCol w="1976452"/>
                <a:gridCol w="642942"/>
                <a:gridCol w="2286017"/>
                <a:gridCol w="714378"/>
              </a:tblGrid>
              <a:tr h="372697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15126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Arial CYR"/>
                          <a:ea typeface="Calibri"/>
                          <a:cs typeface="Times New Roman"/>
                        </a:rPr>
                        <a:t>Аномальная жара и лесные пожары в июле-августе этого года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+mj-lt"/>
                          <a:ea typeface="Calibri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Arial CYR"/>
                          <a:ea typeface="Calibri"/>
                          <a:cs typeface="Times New Roman"/>
                        </a:rPr>
                        <a:t>Гибель теплохода «</a:t>
                      </a:r>
                      <a:r>
                        <a:rPr lang="ru-RU" sz="1100" dirty="0" err="1">
                          <a:latin typeface="Arial CYR"/>
                          <a:ea typeface="Calibri"/>
                          <a:cs typeface="Times New Roman"/>
                        </a:rPr>
                        <a:t>Булгария</a:t>
                      </a:r>
                      <a:r>
                        <a:rPr lang="ru-RU" sz="1100" dirty="0">
                          <a:latin typeface="Arial CYR"/>
                          <a:ea typeface="Calibri"/>
                          <a:cs typeface="Times New Roman"/>
                        </a:rPr>
                        <a:t>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+mj-lt"/>
                          <a:ea typeface="Calibri"/>
                          <a:cs typeface="Times New Roman" pitchFamily="18" charset="0"/>
                        </a:rPr>
                        <a:t>49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Arial CYR"/>
                          <a:ea typeface="Calibri"/>
                          <a:cs typeface="Times New Roman"/>
                        </a:rPr>
                        <a:t>Наводнение в Крымске, Геленджике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+mj-lt"/>
                          <a:ea typeface="Calibri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8580" marR="68580" marT="0" marB="0" anchor="ctr"/>
                </a:tc>
              </a:tr>
              <a:tr h="615126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Arial CYR"/>
                          <a:ea typeface="Calibri"/>
                          <a:cs typeface="Times New Roman"/>
                        </a:rPr>
                        <a:t>Празднование 65-летия Победы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+mj-lt"/>
                          <a:ea typeface="Calibri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Arial CYR"/>
                          <a:ea typeface="Calibri"/>
                          <a:cs typeface="Times New Roman"/>
                        </a:rPr>
                        <a:t>Гибель в авиакатастрофе хоккейной команды «Локомотив»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+mj-lt"/>
                          <a:ea typeface="Calibri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Arial CYR"/>
                          <a:ea typeface="Calibri"/>
                          <a:cs typeface="Times New Roman"/>
                        </a:rPr>
                        <a:t>Выборы Президента Российской Федерации 4 марта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+mj-lt"/>
                          <a:ea typeface="Calibri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68580" marR="68580" marT="0" marB="0" anchor="ctr"/>
                </a:tc>
              </a:tr>
              <a:tr h="896553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Arial CYR"/>
                          <a:ea typeface="Calibri"/>
                          <a:cs typeface="Times New Roman"/>
                        </a:rPr>
                        <a:t>Телевизионные «разоблачения» мэра Москвы Ю. Лужкова и его жены Е. Батуриной и отставка мэра Ю. Лужкова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+mj-lt"/>
                          <a:ea typeface="Calibri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Arial CYR"/>
                          <a:ea typeface="Calibri"/>
                          <a:cs typeface="Times New Roman"/>
                        </a:rPr>
                        <a:t>Землетрясение, цунами и аварии на атомной станции </a:t>
                      </a:r>
                      <a:r>
                        <a:rPr lang="ru-RU" sz="1100" dirty="0" err="1">
                          <a:latin typeface="Arial CYR"/>
                          <a:ea typeface="Calibri"/>
                          <a:cs typeface="Times New Roman"/>
                        </a:rPr>
                        <a:t>Фукусима</a:t>
                      </a:r>
                      <a:r>
                        <a:rPr lang="ru-RU" sz="1100" dirty="0">
                          <a:latin typeface="Arial CYR"/>
                          <a:ea typeface="Calibri"/>
                          <a:cs typeface="Times New Roman"/>
                        </a:rPr>
                        <a:t> в Японии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+mj-lt"/>
                          <a:ea typeface="Calibri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Arial CYR"/>
                          <a:ea typeface="Calibri"/>
                          <a:cs typeface="Times New Roman"/>
                        </a:rPr>
                        <a:t>Повышение цен на услуги ЖКХ, лекарства,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+mj-lt"/>
                          <a:ea typeface="Calibri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68580" marR="68580" marT="0" marB="0" anchor="ctr"/>
                </a:tc>
              </a:tr>
              <a:tr h="591751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Arial CYR"/>
                          <a:ea typeface="Calibri"/>
                          <a:cs typeface="Times New Roman"/>
                        </a:rPr>
                        <a:t>Теракты в московском метро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+mj-lt"/>
                          <a:ea typeface="Calibri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Arial CYR"/>
                          <a:ea typeface="Calibri"/>
                          <a:cs typeface="Times New Roman"/>
                        </a:rPr>
                        <a:t>Теракт в аэропорту Домодедово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+mj-lt"/>
                          <a:ea typeface="Calibri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Arial CYR"/>
                          <a:ea typeface="Calibri"/>
                          <a:cs typeface="Times New Roman"/>
                        </a:rPr>
                        <a:t>ХХХ Летние Олимпийские игры в Лондоне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+mj-lt"/>
                          <a:ea typeface="Calibri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68580" marR="68580" marT="0" marB="0" anchor="ctr"/>
                </a:tc>
              </a:tr>
              <a:tr h="591751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Arial CYR"/>
                          <a:ea typeface="Calibri"/>
                          <a:cs typeface="Times New Roman"/>
                        </a:rPr>
                        <a:t>Перепись населения России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+mj-lt"/>
                          <a:ea typeface="Calibri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Arial CYR"/>
                          <a:ea typeface="Calibri"/>
                          <a:cs typeface="Times New Roman"/>
                        </a:rPr>
                        <a:t>Выборы в Государственную Думу России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+mj-lt"/>
                          <a:ea typeface="Calibri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Arial CYR"/>
                          <a:ea typeface="Calibri"/>
                          <a:cs typeface="Times New Roman"/>
                        </a:rPr>
                        <a:t>Отставка А. </a:t>
                      </a:r>
                      <a:r>
                        <a:rPr lang="ru-RU" sz="1100" dirty="0" err="1">
                          <a:latin typeface="Arial CYR"/>
                          <a:ea typeface="Calibri"/>
                          <a:cs typeface="Times New Roman"/>
                        </a:rPr>
                        <a:t>Сердюкова</a:t>
                      </a:r>
                      <a:r>
                        <a:rPr lang="ru-RU" sz="1100" dirty="0">
                          <a:latin typeface="Arial CYR"/>
                          <a:ea typeface="Calibri"/>
                          <a:cs typeface="Times New Roman"/>
                        </a:rPr>
                        <a:t> с поста министра обороны России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+mj-lt"/>
                          <a:ea typeface="Calibri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68580" marR="68580" marT="0" marB="0" anchor="ctr"/>
                </a:tc>
              </a:tr>
              <a:tr h="817591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Arial CYR"/>
                          <a:ea typeface="Calibri"/>
                          <a:cs typeface="Times New Roman"/>
                        </a:rPr>
                        <a:t>Гибель под Смоленском Президента Польши и польской правительственной делегации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+mj-lt"/>
                          <a:ea typeface="Calibri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Arial CYR"/>
                          <a:ea typeface="Calibri"/>
                          <a:cs typeface="Times New Roman"/>
                        </a:rPr>
                        <a:t>Переход на постоянное летнее время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+mj-lt"/>
                          <a:ea typeface="Calibri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Arial CYR"/>
                          <a:ea typeface="Calibri"/>
                          <a:cs typeface="Times New Roman"/>
                        </a:rPr>
                        <a:t>Коррупционные скандалы вокруг Министерства обороны и Министерства сельского хозяйства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+mj-lt"/>
                          <a:ea typeface="Calibri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8580" marR="68580" marT="0" marB="0" anchor="ctr"/>
                </a:tc>
              </a:tr>
              <a:tr h="288000">
                <a:tc gridSpan="6">
                  <a:txBody>
                    <a:bodyPr/>
                    <a:lstStyle/>
                    <a:p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* Приводятся 6 позиций, упомянутых чаще всего</a:t>
                      </a:r>
                    </a:p>
                    <a:p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Декабрь 2012, N=1600</a:t>
                      </a:r>
                      <a:endParaRPr lang="ru-RU" sz="120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400" marR="68400" marT="14400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Arial CY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Picture 2" descr="E:\NEW_DESIGN VCIOM\Logo-LEVADA_la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3888" y="6021388"/>
            <a:ext cx="695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29"/>
          <p:cNvGraphicFramePr/>
          <p:nvPr/>
        </p:nvGraphicFramePr>
        <p:xfrm>
          <a:off x="142844" y="1214422"/>
          <a:ext cx="8858312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0"/>
            <a:ext cx="9136063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2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chemeClr val="bg1"/>
                </a:solidFill>
                <a:latin typeface="Franklin Gothic Book" pitchFamily="34" charset="0"/>
              </a:rPr>
              <a:t>Оценка экономического положения семьи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36063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bg1"/>
                </a:solidFill>
                <a:latin typeface="Franklin Gothic Book" pitchFamily="34" charset="0"/>
              </a:rPr>
              <a:t>Уверенность в будущем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75" y="1643063"/>
          <a:ext cx="8640000" cy="4721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000"/>
                <a:gridCol w="936000"/>
                <a:gridCol w="936000"/>
                <a:gridCol w="936000"/>
                <a:gridCol w="936000"/>
                <a:gridCol w="936000"/>
                <a:gridCol w="936000"/>
              </a:tblGrid>
              <a:tr h="1024654"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cap="small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Учитывая нынешнюю ситуацию, на сколько лет вперед</a:t>
                      </a:r>
                      <a:br>
                        <a:rPr lang="ru-RU" sz="1800" b="1" kern="1200" cap="small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cap="small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 с уверенностью можете говорить о своем будущем?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kern="1200" cap="small" baseline="0" dirty="0">
                        <a:solidFill>
                          <a:srgbClr val="000000"/>
                        </a:solidFill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i="1" kern="1200" dirty="0">
                        <a:solidFill>
                          <a:schemeClr val="dk1"/>
                        </a:solidFill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kern="1200" cap="small" baseline="0" dirty="0">
                        <a:solidFill>
                          <a:srgbClr val="000000"/>
                        </a:solidFill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kern="1200" cap="small" baseline="0" dirty="0">
                        <a:solidFill>
                          <a:srgbClr val="000000"/>
                        </a:solidFill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kern="1200" cap="small" baseline="0" dirty="0">
                        <a:solidFill>
                          <a:srgbClr val="000000"/>
                        </a:solidFill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kern="1200" cap="small" baseline="0" dirty="0">
                        <a:solidFill>
                          <a:srgbClr val="000000"/>
                        </a:solidFill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kern="1200" cap="small" baseline="0" dirty="0">
                        <a:solidFill>
                          <a:srgbClr val="000000"/>
                        </a:solidFill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41002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b="1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1990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1991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2001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2006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2010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Arial CYR"/>
                          <a:ea typeface="Calibri"/>
                          <a:cs typeface="Times New Roman" pitchFamily="18" charset="0"/>
                        </a:rPr>
                        <a:t>2012</a:t>
                      </a:r>
                    </a:p>
                  </a:txBody>
                  <a:tcPr marL="68580" marR="68580" marT="0" marB="0" anchor="ctr"/>
                </a:tc>
              </a:tr>
              <a:tr h="410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200" b="1" dirty="0">
                          <a:latin typeface="Arial CYR"/>
                          <a:ea typeface="Calibri"/>
                          <a:cs typeface="Times New Roman" pitchFamily="18" charset="0"/>
                        </a:rPr>
                        <a:t>На много лет вперед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1" dirty="0">
                          <a:latin typeface="Arial CYR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1" dirty="0">
                          <a:latin typeface="Arial CYR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1">
                          <a:latin typeface="Arial CYR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1">
                          <a:latin typeface="Arial CYR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1">
                          <a:latin typeface="Arial CYR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1">
                          <a:latin typeface="Arial CYR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</a:tr>
              <a:tr h="410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200" b="1" dirty="0">
                          <a:latin typeface="Arial CYR"/>
                          <a:ea typeface="Calibri"/>
                          <a:cs typeface="Times New Roman" pitchFamily="18" charset="0"/>
                        </a:rPr>
                        <a:t>На ближайшие пять-шесть лет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1" dirty="0">
                          <a:latin typeface="Arial CYR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1" dirty="0">
                          <a:latin typeface="Arial CYR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1">
                          <a:latin typeface="Arial CYR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1">
                          <a:latin typeface="Arial CYR"/>
                          <a:ea typeface="Calibri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1">
                          <a:latin typeface="Arial CYR"/>
                          <a:ea typeface="Calibri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1">
                          <a:latin typeface="Arial CYR"/>
                          <a:ea typeface="Calibri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anchor="ctr"/>
                </a:tc>
              </a:tr>
              <a:tr h="410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200" b="1" dirty="0">
                          <a:latin typeface="Arial CYR"/>
                          <a:ea typeface="Calibri"/>
                          <a:cs typeface="Times New Roman" pitchFamily="18" charset="0"/>
                        </a:rPr>
                        <a:t>На ближайшие год-два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1">
                          <a:latin typeface="Arial CYR"/>
                          <a:ea typeface="Calibri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1" dirty="0">
                          <a:latin typeface="Arial CYR"/>
                          <a:ea typeface="Calibri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1" dirty="0">
                          <a:latin typeface="Arial CYR"/>
                          <a:ea typeface="Calibri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1">
                          <a:latin typeface="Arial CYR"/>
                          <a:ea typeface="Calibri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1">
                          <a:latin typeface="Arial CYR"/>
                          <a:ea typeface="Calibri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1">
                          <a:latin typeface="Arial CYR"/>
                          <a:ea typeface="Calibri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68580" marR="68580" marT="0" marB="0" anchor="ctr"/>
                </a:tc>
              </a:tr>
              <a:tr h="410028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Arial CYR"/>
                          <a:ea typeface="Calibri"/>
                          <a:cs typeface="Times New Roman" pitchFamily="18" charset="0"/>
                        </a:rPr>
                        <a:t>Я не знаю, что со мной </a:t>
                      </a:r>
                      <a:r>
                        <a:rPr lang="ru-RU" sz="1200" b="1" dirty="0" smtClean="0">
                          <a:latin typeface="Arial CYR"/>
                          <a:ea typeface="Calibri"/>
                          <a:cs typeface="Times New Roman" pitchFamily="18" charset="0"/>
                        </a:rPr>
                        <a:t>будет</a:t>
                      </a:r>
                      <a:r>
                        <a:rPr lang="en-US" sz="1200" b="1" dirty="0" smtClean="0">
                          <a:latin typeface="Arial CYR"/>
                          <a:ea typeface="Calibri"/>
                          <a:cs typeface="Times New Roman" pitchFamily="18" charset="0"/>
                        </a:rPr>
                        <a:t/>
                      </a:r>
                      <a:br>
                        <a:rPr lang="en-US" sz="1200" b="1" dirty="0" smtClean="0">
                          <a:latin typeface="Arial CYR"/>
                          <a:ea typeface="Calibri"/>
                          <a:cs typeface="Times New Roman" pitchFamily="18" charset="0"/>
                        </a:rPr>
                      </a:br>
                      <a:r>
                        <a:rPr lang="ru-RU" sz="1200" b="1" dirty="0" smtClean="0">
                          <a:latin typeface="Arial CYR"/>
                          <a:ea typeface="Calibri"/>
                          <a:cs typeface="Times New Roman" pitchFamily="18" charset="0"/>
                        </a:rPr>
                        <a:t>даже </a:t>
                      </a:r>
                      <a:r>
                        <a:rPr lang="ru-RU" sz="1200" b="1" dirty="0">
                          <a:latin typeface="Arial CYR"/>
                          <a:ea typeface="Calibri"/>
                          <a:cs typeface="Times New Roman" pitchFamily="18" charset="0"/>
                        </a:rPr>
                        <a:t>в ближайшие месяцы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Arial CYR"/>
                          <a:ea typeface="Calibri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Arial CYR"/>
                          <a:ea typeface="Calibri"/>
                          <a:cs typeface="Times New Roman" pitchFamily="18" charset="0"/>
                        </a:rPr>
                        <a:t>63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Arial CYR"/>
                          <a:ea typeface="Calibri"/>
                          <a:cs typeface="Times New Roman" pitchFamily="18" charset="0"/>
                        </a:rPr>
                        <a:t>53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Arial CYR"/>
                          <a:ea typeface="Calibri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Arial CYR"/>
                          <a:ea typeface="Calibri"/>
                          <a:cs typeface="Times New Roman" pitchFamily="18" charset="0"/>
                        </a:rPr>
                        <a:t>47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Arial CYR"/>
                          <a:ea typeface="Calibri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68580" marR="68580" marT="0" marB="0" anchor="ctr"/>
                </a:tc>
              </a:tr>
              <a:tr h="410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b="1" dirty="0">
                          <a:latin typeface="Arial CYR"/>
                          <a:ea typeface="Calibri"/>
                          <a:cs typeface="Times New Roman" pitchFamily="18" charset="0"/>
                        </a:rPr>
                        <a:t>Затруднились ответить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1">
                          <a:latin typeface="Arial CYR"/>
                          <a:ea typeface="Calibri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1">
                          <a:latin typeface="Arial CYR"/>
                          <a:ea typeface="Calibri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1" dirty="0">
                          <a:latin typeface="Arial CYR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1" dirty="0">
                          <a:latin typeface="Arial CYR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1">
                          <a:latin typeface="Arial CYR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1">
                          <a:latin typeface="Arial CYR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</a:tr>
              <a:tr h="410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b="1" dirty="0">
                          <a:latin typeface="Arial CYR"/>
                          <a:ea typeface="Calibri"/>
                          <a:cs typeface="Times New Roman" pitchFamily="18" charset="0"/>
                        </a:rPr>
                        <a:t>% планирующих на будущее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21</a:t>
                      </a:r>
                      <a:endParaRPr lang="ru-RU" sz="1400" b="1"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19</a:t>
                      </a:r>
                      <a:endParaRPr lang="ru-RU" sz="1400" b="1"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42</a:t>
                      </a:r>
                      <a:endParaRPr lang="ru-RU" sz="1400" b="1" dirty="0"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48</a:t>
                      </a:r>
                      <a:endParaRPr lang="ru-RU" sz="1400" b="1" dirty="0"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49</a:t>
                      </a:r>
                      <a:endParaRPr lang="ru-RU" sz="1400" b="1" dirty="0"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51</a:t>
                      </a:r>
                      <a:endParaRPr lang="ru-RU" sz="1400" b="1" dirty="0"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00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i="1" dirty="0" smtClean="0">
                          <a:latin typeface="Arial CYR"/>
                          <a:ea typeface="Calibri"/>
                          <a:cs typeface="Times New Roman" pitchFamily="18" charset="0"/>
                        </a:rPr>
                        <a:t>N=</a:t>
                      </a:r>
                      <a:endParaRPr lang="ru-RU" sz="1200" b="1" dirty="0"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>
                          <a:latin typeface="Arial CYR"/>
                          <a:ea typeface="Calibri"/>
                          <a:cs typeface="Times New Roman" pitchFamily="18" charset="0"/>
                        </a:rPr>
                        <a:t>2500</a:t>
                      </a:r>
                      <a:endParaRPr lang="ru-RU" sz="1400" b="1"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>
                          <a:latin typeface="Arial CYR"/>
                          <a:ea typeface="Calibri"/>
                          <a:cs typeface="Times New Roman" pitchFamily="18" charset="0"/>
                        </a:rPr>
                        <a:t>2800</a:t>
                      </a:r>
                      <a:endParaRPr lang="ru-RU" sz="1400" b="1"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>
                          <a:latin typeface="Arial CYR"/>
                          <a:ea typeface="Calibri"/>
                          <a:cs typeface="Times New Roman" pitchFamily="18" charset="0"/>
                        </a:rPr>
                        <a:t>1600</a:t>
                      </a:r>
                      <a:endParaRPr lang="ru-RU" sz="1400" b="1"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>
                          <a:latin typeface="Arial CYR"/>
                          <a:ea typeface="Calibri"/>
                          <a:cs typeface="Times New Roman" pitchFamily="18" charset="0"/>
                        </a:rPr>
                        <a:t>1600</a:t>
                      </a:r>
                      <a:endParaRPr lang="ru-RU" sz="1400" b="1" dirty="0"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>
                          <a:latin typeface="Arial CYR"/>
                          <a:ea typeface="Calibri"/>
                          <a:cs typeface="Times New Roman" pitchFamily="18" charset="0"/>
                        </a:rPr>
                        <a:t>1600</a:t>
                      </a:r>
                      <a:endParaRPr lang="ru-RU" sz="1400" b="1" dirty="0"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>
                          <a:latin typeface="Arial CYR"/>
                          <a:ea typeface="Calibri"/>
                          <a:cs typeface="Times New Roman" pitchFamily="18" charset="0"/>
                        </a:rPr>
                        <a:t>1600</a:t>
                      </a:r>
                      <a:endParaRPr lang="ru-RU" sz="1400" b="1" dirty="0"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0028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E:\NEW_DESIGN VCIOM\Logo-LEVADA_la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3888" y="6021388"/>
            <a:ext cx="695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36063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9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bg1"/>
                </a:solidFill>
                <a:latin typeface="Franklin Gothic Book" pitchFamily="34" charset="0"/>
              </a:rPr>
              <a:t>Субъективные оценки масштабов бедности</a:t>
            </a:r>
          </a:p>
        </p:txBody>
      </p:sp>
      <p:pic>
        <p:nvPicPr>
          <p:cNvPr id="41991" name="Picture 2" descr="E:\NEW_DESIGN VCIOM\Logo-LEVADA_la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6021388"/>
            <a:ext cx="695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1988" name="Объект 32"/>
          <p:cNvGraphicFramePr>
            <a:graphicFrameLocks/>
          </p:cNvGraphicFramePr>
          <p:nvPr/>
        </p:nvGraphicFramePr>
        <p:xfrm>
          <a:off x="163513" y="1520825"/>
          <a:ext cx="8674100" cy="4887913"/>
        </p:xfrm>
        <a:graphic>
          <a:graphicData uri="http://schemas.openxmlformats.org/presentationml/2006/ole">
            <p:oleObj spid="_x0000_s140290" name="Worksheet" r:id="rId4" imgW="8677351" imgH="4733849" progId="Excel.Sheet.8">
              <p:embed/>
            </p:oleObj>
          </a:graphicData>
        </a:graphic>
      </p:graphicFrame>
      <p:sp>
        <p:nvSpPr>
          <p:cNvPr id="41992" name="Rectangle 5"/>
          <p:cNvSpPr>
            <a:spLocks noChangeArrowheads="1"/>
          </p:cNvSpPr>
          <p:nvPr/>
        </p:nvSpPr>
        <p:spPr bwMode="auto">
          <a:xfrm>
            <a:off x="2286000" y="1500188"/>
            <a:ext cx="49657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Доля бедных в % от численности взрослого населения</a:t>
            </a:r>
            <a:endParaRPr lang="ru-RU" sz="1600">
              <a:latin typeface="Times New Roman" pitchFamily="18" charset="0"/>
            </a:endParaRPr>
          </a:p>
        </p:txBody>
      </p:sp>
      <p:sp>
        <p:nvSpPr>
          <p:cNvPr id="41993" name="Rectangle 5"/>
          <p:cNvSpPr>
            <a:spLocks noChangeArrowheads="1"/>
          </p:cNvSpPr>
          <p:nvPr/>
        </p:nvSpPr>
        <p:spPr bwMode="auto">
          <a:xfrm>
            <a:off x="214313" y="6510338"/>
            <a:ext cx="33162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До июня 2008 г. 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=2100; 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 июня 2009 г.</a:t>
            </a:r>
            <a:r>
              <a:rPr lang="ru-RU" sz="1200">
                <a:latin typeface="Times New Roman" pitchFamily="18" charset="0"/>
              </a:rPr>
              <a:t> 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=1600</a:t>
            </a:r>
            <a:endParaRPr lang="ru-RU" sz="12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36063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bg1"/>
                </a:solidFill>
                <a:latin typeface="Franklin Gothic Book" pitchFamily="34" charset="0"/>
              </a:rPr>
              <a:t>Оценка экономического положения семьи</a:t>
            </a:r>
          </a:p>
        </p:txBody>
      </p:sp>
      <p:pic>
        <p:nvPicPr>
          <p:cNvPr id="40963" name="Picture 2" descr="E:\NEW_DESIGN VCIOM\Logo-LEVADA_la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3888" y="6021388"/>
            <a:ext cx="695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42875" y="1428750"/>
          <a:ext cx="8715375" cy="4500565"/>
        </p:xfrm>
        <a:graphic>
          <a:graphicData uri="http://schemas.openxmlformats.org/drawingml/2006/table">
            <a:tbl>
              <a:tblPr/>
              <a:tblGrid>
                <a:gridCol w="2413000"/>
                <a:gridCol w="573088"/>
                <a:gridCol w="573087"/>
                <a:gridCol w="573088"/>
                <a:gridCol w="571500"/>
                <a:gridCol w="573087"/>
                <a:gridCol w="573088"/>
                <a:gridCol w="573087"/>
                <a:gridCol w="573088"/>
                <a:gridCol w="573087"/>
                <a:gridCol w="573088"/>
                <a:gridCol w="573087"/>
              </a:tblGrid>
              <a:tr h="336550">
                <a:tc gridSpan="1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К какой группе населения Вы, скорее всего, отнесли бы свою семью?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2001 ноя.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2002 ноя.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2003 ноя.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2004 ноя.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2005 ноя.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2007 ноя.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2008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июн.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2009 дек.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2010 дек.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2011 дек.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2012 окт.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5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Мы едва сводим концы с концами, денег не хватает даже на продукты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35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На продукты денег хватает, но покупка одежды вызывает серьезные затруднения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35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Денег хватает на продукты и одежду, но покупка товаров длительного пользования является для нас проблемой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35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Мы можем без труда приобретать вещи длительного пользования, но затруднительно приобретать действительно дорогие вещи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35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Мы можем позволить себе достаточно дорогие покупки – машину, квартиру, дачу и многое другое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1611</TotalTime>
  <Words>2244</Words>
  <Application>Microsoft Office PowerPoint</Application>
  <PresentationFormat>Экран (4:3)</PresentationFormat>
  <Paragraphs>1048</Paragraphs>
  <Slides>32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Оформление по умолчанию</vt:lpstr>
      <vt:lpstr>Диаграмма</vt:lpstr>
      <vt:lpstr>Лист Microsoft Office Excel 97-2003</vt:lpstr>
      <vt:lpstr>Worksheet</vt:lpstr>
      <vt:lpstr>Массовые оценки и настроения  в 2012 году  Ежегодная конференция Левада-Центра  «События и тенденции 2012 года в общественном мнении» 23 января 2013 г.</vt:lpstr>
      <vt:lpstr>Индекс положения дел</vt:lpstr>
      <vt:lpstr>Каким оказался минувший год для Вас, для Вашей семьи?</vt:lpstr>
      <vt:lpstr>Какое из высказываний о сложившейся ситуации Вам ближе?</vt:lpstr>
      <vt:lpstr>Какие из событий минувшего года Вы считаете важнейшими?*</vt:lpstr>
      <vt:lpstr>Оценка экономического положения семьи</vt:lpstr>
      <vt:lpstr>Уверенность в будущем</vt:lpstr>
      <vt:lpstr>Субъективные оценки масштабов бедности</vt:lpstr>
      <vt:lpstr>Оценка экономического положения семьи</vt:lpstr>
      <vt:lpstr>Какая Россия Вам нужна?</vt:lpstr>
      <vt:lpstr>Индекс одобрения Путина и Медведева</vt:lpstr>
      <vt:lpstr>Кого можно назвать «Человеком года» (мужчины)?*</vt:lpstr>
      <vt:lpstr>Политики, которым больше всего доверяют</vt:lpstr>
      <vt:lpstr>Послание Федеральному Собранию</vt:lpstr>
      <vt:lpstr>Интерес к политике</vt:lpstr>
      <vt:lpstr>Какие проблемы нашего общества тревожат Вас больше всего?</vt:lpstr>
      <vt:lpstr>Какие проблемы нашего общества тревожат Вас больше всего?</vt:lpstr>
      <vt:lpstr>Участие в политике</vt:lpstr>
      <vt:lpstr>Действующая власть</vt:lpstr>
      <vt:lpstr>Отношение к Путину</vt:lpstr>
      <vt:lpstr>Массовые акции</vt:lpstr>
      <vt:lpstr>Поддержка лозунгов «Россия без Путина», «Путин должен уйти»</vt:lpstr>
      <vt:lpstr>Законодательные инициативы</vt:lpstr>
      <vt:lpstr>Законодательные инициативы</vt:lpstr>
      <vt:lpstr> </vt:lpstr>
      <vt:lpstr>Слайд 26</vt:lpstr>
      <vt:lpstr>Какие чувства проявились в уходящем году у окружающих вас людей?</vt:lpstr>
      <vt:lpstr>Оценка экономического положения семьи</vt:lpstr>
      <vt:lpstr>Показатели оптимизма</vt:lpstr>
      <vt:lpstr>Индекс оценок экономического положения семьи и страны</vt:lpstr>
      <vt:lpstr>Индекс социальных настроений</vt:lpstr>
      <vt:lpstr>Оценка экономического положения семьи</vt:lpstr>
    </vt:vector>
  </TitlesOfParts>
  <Company>NhT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volkov</dc:creator>
  <cp:lastModifiedBy>levada</cp:lastModifiedBy>
  <cp:revision>205</cp:revision>
  <dcterms:created xsi:type="dcterms:W3CDTF">2012-03-19T10:10:18Z</dcterms:created>
  <dcterms:modified xsi:type="dcterms:W3CDTF">2013-01-22T12:08:54Z</dcterms:modified>
</cp:coreProperties>
</file>