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9" r:id="rId3"/>
    <p:sldId id="260" r:id="rId4"/>
    <p:sldId id="266" r:id="rId5"/>
    <p:sldId id="270" r:id="rId6"/>
    <p:sldId id="267" r:id="rId7"/>
    <p:sldId id="269" r:id="rId8"/>
    <p:sldId id="268" r:id="rId9"/>
    <p:sldId id="271" r:id="rId10"/>
    <p:sldId id="272" r:id="rId11"/>
    <p:sldId id="273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36" autoAdjust="0"/>
    <p:restoredTop sz="89635" autoAdjust="0"/>
  </p:normalViewPr>
  <p:slideViewPr>
    <p:cSldViewPr>
      <p:cViewPr varScale="1">
        <p:scale>
          <a:sx n="101" d="100"/>
          <a:sy n="101" d="100"/>
        </p:scale>
        <p:origin x="-13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MAMA\conf2013\conf2013_pi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plotArea>
      <c:layout>
        <c:manualLayout>
          <c:layoutTarget val="inner"/>
          <c:xMode val="edge"/>
          <c:yMode val="edge"/>
          <c:x val="3.9187445319335094E-2"/>
          <c:y val="0.499972992506372"/>
          <c:w val="0.913097331583553"/>
          <c:h val="0.36726920004564695"/>
        </c:manualLayout>
      </c:layout>
      <c:barChart>
        <c:barDir val="bar"/>
        <c:grouping val="percentStacked"/>
        <c:ser>
          <c:idx val="0"/>
          <c:order val="0"/>
          <c:tx>
            <c:strRef>
              <c:f>Лист2!$A$1</c:f>
              <c:strCache>
                <c:ptCount val="1"/>
                <c:pt idx="0">
                  <c:v>определенно людям можно доверять</c:v>
                </c:pt>
              </c:strCache>
            </c:strRef>
          </c:tx>
          <c:dLbls>
            <c:dLbl>
              <c:idx val="0"/>
              <c:layout>
                <c:manualLayout>
                  <c:x val="2.7777777777777857E-3"/>
                  <c:y val="-0.3188405797101459"/>
                </c:manualLayout>
              </c:layout>
              <c:spPr/>
              <c:txPr>
                <a:bodyPr rot="-5400000" vert="horz"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showSerName val="1"/>
              <c:separator>
</c:separator>
            </c:dLbl>
            <c:showVal val="1"/>
            <c:showSerName val="1"/>
            <c:separator>
</c:separator>
          </c:dLbls>
          <c:val>
            <c:numRef>
              <c:f>Лист2!$B$1</c:f>
              <c:numCache>
                <c:formatCode>0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Лист2!$A$2</c:f>
              <c:strCache>
                <c:ptCount val="1"/>
                <c:pt idx="0">
                  <c:v>скорее людям можно доверять</c:v>
                </c:pt>
              </c:strCache>
            </c:strRef>
          </c:tx>
          <c:dLbls>
            <c:dLbl>
              <c:idx val="0"/>
              <c:layout>
                <c:manualLayout>
                  <c:x val="1.6666666666666694E-2"/>
                  <c:y val="-0.31314123778006031"/>
                </c:manualLayout>
              </c:layout>
              <c:spPr/>
              <c:txPr>
                <a:bodyPr rot="-5400000" vert="horz"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showSerName val="1"/>
              <c:separator>
</c:separator>
            </c:dLbl>
            <c:spPr>
              <a:noFill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
</c:separator>
          </c:dLbls>
          <c:val>
            <c:numRef>
              <c:f>Лист2!$B$2</c:f>
              <c:numCache>
                <c:formatCode>0</c:formatCode>
                <c:ptCount val="1"/>
                <c:pt idx="0">
                  <c:v>27.1</c:v>
                </c:pt>
              </c:numCache>
            </c:numRef>
          </c:val>
        </c:ser>
        <c:ser>
          <c:idx val="2"/>
          <c:order val="2"/>
          <c:tx>
            <c:strRef>
              <c:f>Лист2!$A$3</c:f>
              <c:strCache>
                <c:ptCount val="1"/>
                <c:pt idx="0">
                  <c:v>скорее осторожность в отношениях с людьми никогда не помешает</c:v>
                </c:pt>
              </c:strCache>
            </c:strRef>
          </c:tx>
          <c:dLbls>
            <c:dLbl>
              <c:idx val="0"/>
              <c:layout>
                <c:manualLayout>
                  <c:x val="-8.3333333333333506E-3"/>
                  <c:y val="-0.30917874396135336"/>
                </c:manualLayout>
              </c:layout>
              <c:showVal val="1"/>
              <c:showSerName val="1"/>
              <c:separator>
</c:separator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
</c:separator>
          </c:dLbls>
          <c:val>
            <c:numRef>
              <c:f>Лист2!$B$3</c:f>
              <c:numCache>
                <c:formatCode>0</c:formatCode>
                <c:ptCount val="1"/>
                <c:pt idx="0">
                  <c:v>48.7</c:v>
                </c:pt>
              </c:numCache>
            </c:numRef>
          </c:val>
        </c:ser>
        <c:ser>
          <c:idx val="3"/>
          <c:order val="3"/>
          <c:tx>
            <c:strRef>
              <c:f>Лист2!$A$4</c:f>
              <c:strCache>
                <c:ptCount val="1"/>
                <c:pt idx="0">
                  <c:v>определенно осторожность в отношениях с людьми никогда не помешает</c:v>
                </c:pt>
              </c:strCache>
            </c:strRef>
          </c:tx>
          <c:dLbls>
            <c:dLbl>
              <c:idx val="0"/>
              <c:layout>
                <c:manualLayout>
                  <c:x val="-2.7777777777777896E-3"/>
                  <c:y val="-0.3140096618357498"/>
                </c:manualLayout>
              </c:layout>
              <c:showVal val="1"/>
              <c:showSerName val="1"/>
              <c:separator>
</c:separator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
</c:separator>
          </c:dLbls>
          <c:val>
            <c:numRef>
              <c:f>Лист2!$B$4</c:f>
              <c:numCache>
                <c:formatCode>0</c:formatCode>
                <c:ptCount val="1"/>
                <c:pt idx="0">
                  <c:v>16.899999999999999</c:v>
                </c:pt>
              </c:numCache>
            </c:numRef>
          </c:val>
        </c:ser>
        <c:overlap val="100"/>
        <c:axId val="80724736"/>
        <c:axId val="80726272"/>
      </c:barChart>
      <c:catAx>
        <c:axId val="80724736"/>
        <c:scaling>
          <c:orientation val="minMax"/>
        </c:scaling>
        <c:delete val="1"/>
        <c:axPos val="l"/>
        <c:tickLblPos val="nextTo"/>
        <c:crossAx val="80726272"/>
        <c:crosses val="autoZero"/>
        <c:auto val="1"/>
        <c:lblAlgn val="ctr"/>
        <c:lblOffset val="100"/>
      </c:catAx>
      <c:valAx>
        <c:axId val="80726272"/>
        <c:scaling>
          <c:orientation val="minMax"/>
        </c:scaling>
        <c:axPos val="b"/>
        <c:numFmt formatCode="0%" sourceLinked="1"/>
        <c:tickLblPos val="nextTo"/>
        <c:crossAx val="80724736"/>
        <c:crosses val="autoZero"/>
        <c:crossBetween val="between"/>
      </c:valAx>
    </c:plotArea>
    <c:plotVisOnly val="1"/>
  </c:chart>
  <c:txPr>
    <a:bodyPr/>
    <a:lstStyle/>
    <a:p>
      <a:pPr>
        <a:defRPr b="1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</a:defRPr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0"/>
          <a:ext cx="7786742" cy="214314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noFill/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81386-0189-486F-9306-38908D0BD5C3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ED9BE-A29D-4000-B625-BD4CF6E66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A6365F-A86C-48F8-8302-3F74672695EE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830FFF-13D0-44CD-9799-811F32BF3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8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6A49FD-959E-4AA5-82EF-AA52BAFE554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5F087D1-634E-43AC-A9CB-1FFB76DFB917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36B0132-BEA8-481D-A382-E604C1D473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E9B2A-0B80-4DD2-A453-7BBCA05DF5DE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5530B-9D1D-4A53-ACCA-191F8A7B8C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BD780-A56B-49EE-AB83-7A5B2DDA0402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1859F-BC11-4D28-9E3E-74E400FA6A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DC0A4-4C09-454D-9BE5-6D22D1E3177E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A3FF4-CA89-4C8D-AA02-FF4C62452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536BD0-122C-49FA-AC48-CA24B44D4D56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9999EE-4906-4B84-A884-1CD75520A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71FD19-AEAB-4F6E-A03C-00D1C8581D35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A67D48-BCB1-498D-A43E-24331F74C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E51D2C-8515-441E-BD7F-6EC8807C473A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832059-2738-41B9-BEBB-7B28D5C0C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FE2A44-49F3-43BA-91C5-97EACD0FCCF4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4D56AE-37D8-4EE4-ABCF-647310DC53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DB454-543F-4D8E-B0ED-D7A399F30AF5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B3355-B7A3-4376-BB99-65911F63A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DF2A30-0CEE-413F-8522-0925510D3CBE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B829E4-613D-456D-B91E-CE40D860E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543B66A-98B7-4C80-8C3F-962D6F9B6033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FD15273-9B3F-4685-992D-FF2B9E2D7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81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09E52BD-859D-4F29-AA2C-0E927BFDD1C4}" type="datetimeFigureOut">
              <a:rPr lang="ru-RU"/>
              <a:pPr>
                <a:defRPr/>
              </a:pPr>
              <a:t>23.01.2013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895E9CF-143C-4F30-BCA9-FAC20BB94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9" r:id="rId2"/>
    <p:sldLayoutId id="2147483774" r:id="rId3"/>
    <p:sldLayoutId id="2147483775" r:id="rId4"/>
    <p:sldLayoutId id="2147483776" r:id="rId5"/>
    <p:sldLayoutId id="2147483777" r:id="rId6"/>
    <p:sldLayoutId id="2147483770" r:id="rId7"/>
    <p:sldLayoutId id="2147483778" r:id="rId8"/>
    <p:sldLayoutId id="2147483779" r:id="rId9"/>
    <p:sldLayoutId id="2147483771" r:id="rId10"/>
    <p:sldLayoutId id="21474837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oleObject" Target="../embeddings/oleObject1.bin"/><Relationship Id="rId5" Type="http://schemas.openxmlformats.org/officeDocument/2006/relationships/tags" Target="../tags/tag5.xml"/><Relationship Id="rId10" Type="http://schemas.openxmlformats.org/officeDocument/2006/relationships/chart" Target="../charts/chart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Доверие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6600" dirty="0" smtClean="0"/>
              <a:t>КАК</a:t>
            </a:r>
            <a:r>
              <a:rPr lang="ru-RU" dirty="0" smtClean="0"/>
              <a:t> это важно?!</a:t>
            </a:r>
            <a:endParaRPr lang="ru-RU" dirty="0"/>
          </a:p>
        </p:txBody>
      </p:sp>
      <p:sp>
        <p:nvSpPr>
          <p:cNvPr id="11267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5429250"/>
            <a:ext cx="5286375" cy="1143000"/>
          </a:xfrm>
        </p:spPr>
        <p:txBody>
          <a:bodyPr/>
          <a:lstStyle/>
          <a:p>
            <a:pPr marR="0" eaLnBrk="1" hangingPunct="1"/>
            <a:r>
              <a:rPr lang="ru-RU" dirty="0" smtClean="0"/>
              <a:t>Конференция Левада центра</a:t>
            </a:r>
          </a:p>
          <a:p>
            <a:pPr marR="0" eaLnBrk="1" hangingPunct="1"/>
            <a:r>
              <a:rPr lang="ru-RU" dirty="0" smtClean="0"/>
              <a:t>Москва, 2013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135732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Представления о будущем в зависимости от уровня доверия, контроля и степени адаптации </a:t>
            </a:r>
            <a:br>
              <a:rPr lang="ru-RU" sz="2000" dirty="0" smtClean="0"/>
            </a:br>
            <a:r>
              <a:rPr lang="ru-RU" sz="1600" i="1" dirty="0" smtClean="0"/>
              <a:t>(% по столбцу, один ответ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786874" cy="435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449"/>
                <a:gridCol w="1067857"/>
                <a:gridCol w="1067857"/>
                <a:gridCol w="1144132"/>
                <a:gridCol w="1144132"/>
                <a:gridCol w="1067857"/>
                <a:gridCol w="1113590"/>
              </a:tblGrid>
              <a:tr h="463722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есть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нет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722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</a:tr>
              <a:tr h="1029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я пытаюсь планировать свое будущее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b"/>
                </a:tc>
              </a:tr>
              <a:tr h="68605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время от времени думаю о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будущем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0" marR="0" marT="0" marB="0" anchor="b"/>
                </a:tc>
              </a:tr>
              <a:tr h="68605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считаю, что думать о будущем нет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смысла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b"/>
                </a:tc>
              </a:tr>
              <a:tr h="1029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я стараюсь не думать о будущем, о нем тревожно думать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135732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Горизонт планирования семейных бюджетов в зависимости от уровня доверия, контроля и степени адаптации </a:t>
            </a:r>
            <a:br>
              <a:rPr lang="ru-RU" sz="2000" dirty="0" smtClean="0"/>
            </a:br>
            <a:r>
              <a:rPr lang="ru-RU" sz="1600" i="1" dirty="0" smtClean="0"/>
              <a:t>(% по столбцу, один ответ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786874" cy="4643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449"/>
                <a:gridCol w="1067857"/>
                <a:gridCol w="1067857"/>
                <a:gridCol w="1144132"/>
                <a:gridCol w="1144132"/>
                <a:gridCol w="1067857"/>
                <a:gridCol w="1113590"/>
              </a:tblGrid>
              <a:tr h="463722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есть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нет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722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</a:tr>
              <a:tr h="5727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более чем на полгода вперед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8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полгода - один год вперед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8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2-3 года вперед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28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4-5 лет вперед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28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более чем на 5 лет вперед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4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затрудняется ответить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64294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Нужно стараться учитывать заранее расходы на …</a:t>
            </a:r>
            <a:endParaRPr lang="ru-RU" sz="16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857233"/>
          <a:ext cx="8786874" cy="5466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449"/>
                <a:gridCol w="1067857"/>
                <a:gridCol w="1067857"/>
                <a:gridCol w="1144132"/>
                <a:gridCol w="1144132"/>
                <a:gridCol w="1067857"/>
                <a:gridCol w="1113590"/>
              </a:tblGrid>
              <a:tr h="249607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есть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нет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152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</a:tr>
              <a:tr h="569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обучение детей (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если есть дети)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2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лечение, восстановление здоровья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случае необходимости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4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отпуск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семейные торжества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(юбилеи, свадьбы и т.п.)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приобретение жилья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(если нет жилья в настоящий момент)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1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жизнь на пенсии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случай потери работы, серьезной болезни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64294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Нет смысла планировать семейный бюджет с учетом расходов на …</a:t>
            </a:r>
            <a:endParaRPr lang="ru-RU" sz="16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857233"/>
          <a:ext cx="8786874" cy="5466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449"/>
                <a:gridCol w="1067857"/>
                <a:gridCol w="1067857"/>
                <a:gridCol w="1144132"/>
                <a:gridCol w="1144132"/>
                <a:gridCol w="1067857"/>
                <a:gridCol w="1113590"/>
              </a:tblGrid>
              <a:tr h="249607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есть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нет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152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</a:tr>
              <a:tr h="569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обучение детей (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если есть дети)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2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лечение, восстановление здоровья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случае необходимости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4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отпуск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семейные торжества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(юбилеи, свадьбы и т.п.)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приобретение жилья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(если нет жилья в настоящий момент)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1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жизнь на пенсии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случай потери работы, серьезной болезни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64294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 smtClean="0"/>
              <a:t>Выбор источника финансирования в зависимости от уровня доверия, контроля и степени адаптации </a:t>
            </a:r>
            <a:endParaRPr lang="ru-RU" sz="16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857231"/>
          <a:ext cx="8786874" cy="5269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449"/>
                <a:gridCol w="1067857"/>
                <a:gridCol w="1067857"/>
                <a:gridCol w="1144132"/>
                <a:gridCol w="1144132"/>
                <a:gridCol w="1067857"/>
                <a:gridCol w="1113590"/>
              </a:tblGrid>
              <a:tr h="549271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есть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нет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529">
                <a:tc>
                  <a:txBody>
                    <a:bodyPr/>
                    <a:lstStyle/>
                    <a:p>
                      <a:pPr algn="just" fontAlgn="t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доверие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контроль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адаптация</a:t>
                      </a:r>
                    </a:p>
                  </a:txBody>
                  <a:tcPr marL="0" marR="0" marT="0" marB="0"/>
                </a:tc>
              </a:tr>
              <a:tr h="802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возьмете в долг у родственников, друзей, знакомых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возьмете кредит в банке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4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продадите что-то из своего имущества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1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 не смогу достать такую сумму денег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02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ничего из перечисленного не буду предпринимать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Затрудняюсь ответить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143007"/>
          </a:xfrm>
        </p:spPr>
        <p:txBody>
          <a:bodyPr>
            <a:normAutofit/>
          </a:bodyPr>
          <a:lstStyle/>
          <a:p>
            <a:r>
              <a:rPr lang="ru-RU" sz="36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Доверие еще не стало ресурсом</a:t>
            </a:r>
            <a:endParaRPr lang="ru-RU" sz="36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428868"/>
            <a:ext cx="7772400" cy="2382443"/>
          </a:xfrm>
        </p:spPr>
        <p:txBody>
          <a:bodyPr/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Чувство контроля (и ответственности),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также уровень адаптации меняют потребительское поведение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2918"/>
            <a:ext cx="7715304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Доверие</a:t>
            </a:r>
            <a:r>
              <a:rPr lang="ru-RU" sz="2400" dirty="0" smtClean="0"/>
              <a:t> – социальное взаимодействие, ориентированное на высокую вероятность того, что действия партнера будут </a:t>
            </a:r>
            <a:r>
              <a:rPr lang="ru-RU" sz="2800" u="sng" dirty="0" smtClean="0"/>
              <a:t>соответствовать ожиданиям</a:t>
            </a:r>
            <a:r>
              <a:rPr lang="ru-RU" sz="2400" dirty="0" smtClean="0"/>
              <a:t> доверителя</a:t>
            </a:r>
          </a:p>
          <a:p>
            <a:pPr algn="ctr"/>
            <a:r>
              <a:rPr lang="ru-RU" sz="2800" dirty="0" smtClean="0"/>
              <a:t>Доверие</a:t>
            </a:r>
            <a:r>
              <a:rPr lang="ru-RU" sz="2400" dirty="0" smtClean="0"/>
              <a:t> отражает </a:t>
            </a:r>
            <a:r>
              <a:rPr lang="ru-RU" sz="2800" u="sng" dirty="0" smtClean="0"/>
              <a:t>степень социализации</a:t>
            </a:r>
            <a:endParaRPr lang="ru-RU" sz="2800" u="sng" dirty="0"/>
          </a:p>
        </p:txBody>
      </p:sp>
      <p:sp>
        <p:nvSpPr>
          <p:cNvPr id="4" name="Стрелка вниз 3"/>
          <p:cNvSpPr/>
          <p:nvPr/>
        </p:nvSpPr>
        <p:spPr>
          <a:xfrm>
            <a:off x="714348" y="3571876"/>
            <a:ext cx="4143404" cy="2571768"/>
          </a:xfrm>
          <a:prstGeom prst="downArrow">
            <a:avLst>
              <a:gd name="adj1" fmla="val 50000"/>
              <a:gd name="adj2" fmla="val 52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Контроль/ </a:t>
            </a:r>
            <a:r>
              <a:rPr lang="ru-RU" dirty="0" smtClean="0"/>
              <a:t>ответственность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143504" y="3571876"/>
            <a:ext cx="3786214" cy="2571768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Уровень адаптации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 smtClean="0"/>
              <a:t>Динамика уровня доверия к экономическим институтам </a:t>
            </a:r>
            <a:r>
              <a:rPr lang="ru-RU" sz="1800" i="1" dirty="0" smtClean="0"/>
              <a:t>(данные репрезентативных опросов городского и сельского населения России</a:t>
            </a:r>
            <a:r>
              <a:rPr lang="ru-RU" sz="1800" dirty="0" smtClean="0"/>
              <a:t>, </a:t>
            </a:r>
            <a:r>
              <a:rPr lang="ru-RU" sz="1800" i="1" dirty="0" smtClean="0"/>
              <a:t>% по столбцу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572560" cy="5072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317006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какой мере, на ваш взгляд, заслуживает доверия..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</a:tr>
              <a:tr h="317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 = 1600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 = 1600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 = 1500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 = 1500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170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1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крупный российский бизнес, деловые и промышленные круги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вполне заслуживают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 вполне заслуживают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совсем не заслуживает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затрудняюсь ответить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3170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1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малый и средний российский бизнес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вполне заслуживают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 вполне заслуживают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совсем не заслуживает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затрудняюсь ответить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</a:tr>
              <a:tr h="3170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1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российские банки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вполне заслуживают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 вполне заслуживают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</a:tr>
              <a:tr h="31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совсем не заслуживает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/>
              <a:t>Коэффициент корреляции между показателями межличностного доверия и доверия к институтам общества </a:t>
            </a:r>
            <a:br>
              <a:rPr lang="ru-RU" sz="22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(</a:t>
            </a:r>
            <a:r>
              <a:rPr lang="ru-RU" sz="1800" i="1" dirty="0" smtClean="0"/>
              <a:t>данные репрезентативного опроса городского и сельского населения России в возрасте 18 лет и старше, проведенного в октябре 2012г.,</a:t>
            </a:r>
            <a:r>
              <a:rPr lang="en-US" sz="1800" i="1" dirty="0" smtClean="0"/>
              <a:t>N</a:t>
            </a:r>
            <a:r>
              <a:rPr lang="ru-RU" sz="1800" i="1" dirty="0" smtClean="0"/>
              <a:t>=1500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229600" cy="3857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84"/>
                <a:gridCol w="2828916"/>
              </a:tblGrid>
              <a:tr h="370840">
                <a:tc>
                  <a:txBody>
                    <a:bodyPr/>
                    <a:lstStyle/>
                    <a:p>
                      <a:pPr indent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Calibri"/>
                          <a:cs typeface="Times New Roman"/>
                        </a:rPr>
                        <a:t>Насколько заслуживают доверия …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людям можно доверять - или осторожность в отношениях с людьми никогда не помешает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президент России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председатель правительства России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правительство России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профсоюзы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крупный российский бизнес, деловые, пром. круги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малый и средний российский бизнес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российские банки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custDataLst>
              <p:tags r:id="rId2"/>
            </p:custDataLst>
          </p:nvPr>
        </p:nvGraphicFramePr>
        <p:xfrm>
          <a:off x="714348" y="500042"/>
          <a:ext cx="7715304" cy="2128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28596" y="285728"/>
            <a:ext cx="8229600" cy="2143140"/>
          </a:xfrm>
        </p:spPr>
        <p:txBody>
          <a:bodyPr/>
          <a:lstStyle/>
          <a:p>
            <a:r>
              <a:rPr lang="en-US" dirty="0" smtClean="0"/>
              <a:t> 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  <p:custDataLst>
              <p:tags r:id="rId4"/>
            </p:custDataLst>
          </p:nvPr>
        </p:nvSpPr>
        <p:spPr>
          <a:xfrm>
            <a:off x="428596" y="2714620"/>
            <a:ext cx="4143404" cy="2786082"/>
          </a:xfrm>
        </p:spPr>
        <p:txBody>
          <a:bodyPr/>
          <a:lstStyle/>
          <a:p>
            <a:r>
              <a:rPr lang="ru-RU" dirty="0" smtClean="0"/>
              <a:t>- 31% - </a:t>
            </a:r>
            <a:r>
              <a:rPr lang="ru-RU" sz="1200" dirty="0" smtClean="0"/>
              <a:t>высокий уровень </a:t>
            </a:r>
            <a:r>
              <a:rPr lang="ru-RU" sz="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контроля</a:t>
            </a:r>
            <a:r>
              <a:rPr lang="ru-RU" sz="1200" dirty="0" smtClean="0"/>
              <a:t> (согласны с тем, что могут контролировать и несут ответственность на всех включенных в рассмотрение уровнях)</a:t>
            </a:r>
          </a:p>
          <a:p>
            <a:r>
              <a:rPr lang="ru-RU" dirty="0" smtClean="0"/>
              <a:t>- 45% - </a:t>
            </a:r>
            <a:r>
              <a:rPr lang="ru-RU" sz="1200" dirty="0" smtClean="0"/>
              <a:t>средний уровень контроля (не во всех случаях заявляют об ответственности и возможности влияния)</a:t>
            </a:r>
          </a:p>
          <a:p>
            <a:r>
              <a:rPr lang="ru-RU" dirty="0" smtClean="0"/>
              <a:t>- 24% - </a:t>
            </a:r>
            <a:r>
              <a:rPr lang="ru-RU" sz="1200" dirty="0" smtClean="0"/>
              <a:t>отсутствие контроля (считают, что не могут контролировать и нести ответственность ни на работе, ни по месту жительства).</a:t>
            </a:r>
            <a:endParaRPr lang="ru-RU" sz="1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714620"/>
            <a:ext cx="4041775" cy="2671437"/>
          </a:xfrm>
        </p:spPr>
        <p:txBody>
          <a:bodyPr/>
          <a:lstStyle/>
          <a:p>
            <a:r>
              <a:rPr lang="ru-RU" dirty="0" smtClean="0"/>
              <a:t>- 18% - </a:t>
            </a:r>
            <a:r>
              <a:rPr lang="ru-RU" sz="1200" dirty="0" smtClean="0"/>
              <a:t>высокий уровень </a:t>
            </a:r>
            <a:r>
              <a:rPr lang="ru-RU" sz="105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адаптации</a:t>
            </a:r>
            <a:r>
              <a:rPr lang="ru-RU" sz="1200" dirty="0" smtClean="0"/>
              <a:t> (не ожидают несправедливого отношения к себе, уверены в возможности справляться с жизненными проблемами, не считают жизнь слишком сложной и живут в согласии с собственными представлениями о социальных нормах)</a:t>
            </a:r>
          </a:p>
          <a:p>
            <a:r>
              <a:rPr lang="ru-RU" dirty="0" smtClean="0"/>
              <a:t>- 53% - </a:t>
            </a:r>
            <a:r>
              <a:rPr lang="ru-RU" sz="1200" dirty="0" smtClean="0"/>
              <a:t>средний уровень адаптации (не во всех случаях уверены в справедливости, </a:t>
            </a:r>
            <a:r>
              <a:rPr lang="ru-RU" sz="1200" dirty="0" err="1" smtClean="0"/>
              <a:t>урегулированности</a:t>
            </a:r>
            <a:r>
              <a:rPr lang="ru-RU" sz="1200" dirty="0" smtClean="0"/>
              <a:t> и очевидности общественной жизни)</a:t>
            </a:r>
          </a:p>
          <a:p>
            <a:r>
              <a:rPr lang="ru-RU" dirty="0" smtClean="0"/>
              <a:t>- 29% - </a:t>
            </a:r>
            <a:r>
              <a:rPr lang="ru-RU" sz="1200" dirty="0" smtClean="0"/>
              <a:t>низкий уровень адаптации (уверены в несправедливости, избыточной сложности и </a:t>
            </a:r>
            <a:r>
              <a:rPr lang="ru-RU" sz="1200" dirty="0" err="1" smtClean="0"/>
              <a:t>неподвластности</a:t>
            </a:r>
            <a:r>
              <a:rPr lang="ru-RU" sz="1200" dirty="0" smtClean="0"/>
              <a:t> окружающего мира, отсутствии понятных норм и правил).</a:t>
            </a:r>
            <a:endParaRPr lang="ru-RU" sz="1200" dirty="0"/>
          </a:p>
        </p:txBody>
      </p:sp>
      <p:sp>
        <p:nvSpPr>
          <p:cNvPr id="11" name="Прямоугольник 10"/>
          <p:cNvSpPr/>
          <p:nvPr>
            <p:custDataLst>
              <p:tags r:id="rId6"/>
            </p:custDataLst>
          </p:nvPr>
        </p:nvSpPr>
        <p:spPr>
          <a:xfrm>
            <a:off x="428596" y="2714620"/>
            <a:ext cx="4071966" cy="2786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>
            <p:custDataLst>
              <p:tags r:id="rId7"/>
            </p:custDataLst>
          </p:nvPr>
        </p:nvSpPr>
        <p:spPr>
          <a:xfrm>
            <a:off x="4643438" y="2714620"/>
            <a:ext cx="4000528" cy="3429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Объект 13" hidden="1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r:id="rId11" imgW="0" imgH="0" progId="TCLayout.ActiveDocument.1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/>
              <a:t>Уровень субъективных оценок межличностного </a:t>
            </a:r>
            <a:r>
              <a:rPr lang="ru-RU" sz="2700" dirty="0" smtClean="0"/>
              <a:t>доверия</a:t>
            </a:r>
            <a:r>
              <a:rPr lang="ru-RU" sz="2200" dirty="0" smtClean="0"/>
              <a:t> в зависимости от материального достатка семьи</a:t>
            </a:r>
            <a:br>
              <a:rPr lang="ru-RU" sz="22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i="1" dirty="0" smtClean="0"/>
              <a:t>(сумма ответов «определенно людям можно доверять» и «скорее людям можно доверять»)</a:t>
            </a:r>
            <a:endParaRPr lang="ru-RU" sz="1800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785924"/>
          <a:ext cx="8229600" cy="3857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76622">
                <a:tc>
                  <a:txBody>
                    <a:bodyPr/>
                    <a:lstStyle/>
                    <a:p>
                      <a:pPr algn="ctr"/>
                      <a:endParaRPr kumimoji="0" lang="ru-RU" sz="1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субъективные оценки финансового положения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среднедушевой денежный доход (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децильные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группы)</a:t>
                      </a:r>
                      <a:endParaRPr lang="ru-RU" dirty="0"/>
                    </a:p>
                  </a:txBody>
                  <a:tcPr/>
                </a:tc>
              </a:tr>
              <a:tr h="28810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786058"/>
            <a:ext cx="407196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786058"/>
            <a:ext cx="414340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50019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Уровень субъективных оценок уровня </a:t>
            </a:r>
            <a:r>
              <a:rPr lang="ru-RU" sz="2400" dirty="0" smtClean="0"/>
              <a:t>контроля</a:t>
            </a:r>
            <a:r>
              <a:rPr lang="ru-RU" sz="2000" dirty="0" smtClean="0"/>
              <a:t> в зависимости от материального достатка семьи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</a:t>
            </a:r>
            <a:r>
              <a:rPr lang="ru-RU" sz="2000" i="1" dirty="0" smtClean="0"/>
              <a:t>% высокого уровня контроля</a:t>
            </a:r>
            <a:r>
              <a:rPr lang="ru-RU" sz="2000" dirty="0" smtClean="0"/>
              <a:t>)</a:t>
            </a:r>
            <a:endParaRPr lang="ru-RU" sz="1800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785924"/>
          <a:ext cx="8229600" cy="3857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76622">
                <a:tc>
                  <a:txBody>
                    <a:bodyPr/>
                    <a:lstStyle/>
                    <a:p>
                      <a:pPr algn="ctr"/>
                      <a:endParaRPr kumimoji="0" lang="ru-RU" sz="1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субъективные оценки финансового положения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среднедушевой денежный доход (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децильные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группы)</a:t>
                      </a:r>
                      <a:endParaRPr lang="ru-RU" dirty="0"/>
                    </a:p>
                  </a:txBody>
                  <a:tcPr/>
                </a:tc>
              </a:tr>
              <a:tr h="28810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Рисунок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786058"/>
            <a:ext cx="407196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786058"/>
            <a:ext cx="400052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/>
              <a:t>Уровень субъективных оценок степени </a:t>
            </a:r>
            <a:r>
              <a:rPr lang="ru-RU" sz="2700" dirty="0" smtClean="0"/>
              <a:t>адаптации</a:t>
            </a:r>
            <a:r>
              <a:rPr lang="ru-RU" sz="2200" dirty="0" smtClean="0"/>
              <a:t> в зависимости от материального достатка семьи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 </a:t>
            </a:r>
            <a:r>
              <a:rPr lang="ru-RU" sz="2400" i="1" dirty="0" smtClean="0"/>
              <a:t>% высокого уровня адаптации</a:t>
            </a:r>
            <a:r>
              <a:rPr lang="ru-RU" sz="2400" dirty="0" smtClean="0"/>
              <a:t>)</a:t>
            </a:r>
            <a:endParaRPr lang="ru-RU" sz="1800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785924"/>
          <a:ext cx="8229600" cy="3857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76622">
                <a:tc>
                  <a:txBody>
                    <a:bodyPr/>
                    <a:lstStyle/>
                    <a:p>
                      <a:pPr algn="ctr"/>
                      <a:endParaRPr kumimoji="0" lang="ru-RU" sz="1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субъективные оценки финансового положения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среднедушевой денежный доход (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децильные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группы)</a:t>
                      </a:r>
                      <a:endParaRPr lang="ru-RU" dirty="0"/>
                    </a:p>
                  </a:txBody>
                  <a:tcPr/>
                </a:tc>
              </a:tr>
              <a:tr h="28810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Рисунок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786058"/>
            <a:ext cx="407196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786058"/>
            <a:ext cx="400052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14398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Взаимосвязь показателей </a:t>
            </a:r>
            <a:r>
              <a:rPr lang="ru-RU" sz="2400" dirty="0" smtClean="0"/>
              <a:t>доверия</a:t>
            </a:r>
            <a:r>
              <a:rPr lang="ru-RU" sz="2000" dirty="0" smtClean="0"/>
              <a:t>, </a:t>
            </a:r>
            <a:r>
              <a:rPr lang="ru-RU" sz="2400" dirty="0" smtClean="0"/>
              <a:t>контроля</a:t>
            </a:r>
            <a:r>
              <a:rPr lang="ru-RU" sz="2000" dirty="0" smtClean="0"/>
              <a:t> и </a:t>
            </a:r>
            <a:r>
              <a:rPr lang="ru-RU" sz="2400" dirty="0" smtClean="0"/>
              <a:t>адаптации</a:t>
            </a:r>
            <a:r>
              <a:rPr lang="ru-RU" sz="2000" dirty="0" smtClean="0"/>
              <a:t> (</a:t>
            </a:r>
            <a:r>
              <a:rPr lang="ru-RU" sz="2000" i="1" dirty="0" smtClean="0"/>
              <a:t>коэффициенты корреляции</a:t>
            </a:r>
            <a:r>
              <a:rPr lang="ru-RU" sz="2000" dirty="0" smtClean="0"/>
              <a:t>)</a:t>
            </a:r>
            <a:endParaRPr lang="ru-RU" sz="1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2071678"/>
          <a:ext cx="8229600" cy="364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040"/>
                <a:gridCol w="1928826"/>
                <a:gridCol w="1857388"/>
                <a:gridCol w="1757346"/>
              </a:tblGrid>
              <a:tr h="910835">
                <a:tc>
                  <a:txBody>
                    <a:bodyPr/>
                    <a:lstStyle/>
                    <a:p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контроль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адаптация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доверие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910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контроль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0,228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0,084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910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адаптация 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0,228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0,166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910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доверие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0,084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0,166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EyPxHLIQEGIHLf0wz08h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Z1WlnFgrkSuLbSXYUGHD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EqjYUX7O0K8SWwqB9z4U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G_IzwtZq02YvbN94hnAu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0lM.T4TPkOZwt36EkNow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H4VrjVeW0.gMmW9D7xPM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799</TotalTime>
  <Words>995</Words>
  <Application>Microsoft Office PowerPoint</Application>
  <PresentationFormat>Экран (4:3)</PresentationFormat>
  <Paragraphs>419</Paragraphs>
  <Slides>15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Доверие   КАК это важно?!</vt:lpstr>
      <vt:lpstr>Слайд 2</vt:lpstr>
      <vt:lpstr>Динамика уровня доверия к экономическим институтам (данные репрезентативных опросов городского и сельского населения России, % по столбцу)</vt:lpstr>
      <vt:lpstr>Коэффициент корреляции между показателями межличностного доверия и доверия к институтам общества   (данные репрезентативного опроса городского и сельского населения России в возрасте 18 лет и старше, проведенного в октябре 2012г.,N=1500)</vt:lpstr>
      <vt:lpstr>   </vt:lpstr>
      <vt:lpstr>Уровень субъективных оценок межличностного доверия в зависимости от материального достатка семьи  (сумма ответов «определенно людям можно доверять» и «скорее людям можно доверять»)</vt:lpstr>
      <vt:lpstr>Уровень субъективных оценок уровня контроля в зависимости от материального достатка семьи   (% высокого уровня контроля)</vt:lpstr>
      <vt:lpstr>Уровень субъективных оценок степени адаптации в зависимости от материального достатка семьи   ( % высокого уровня адаптации)</vt:lpstr>
      <vt:lpstr>Взаимосвязь показателей доверия, контроля и адаптации (коэффициенты корреляции)</vt:lpstr>
      <vt:lpstr>Представления о будущем в зависимости от уровня доверия, контроля и степени адаптации  (% по столбцу, один ответ)</vt:lpstr>
      <vt:lpstr>Горизонт планирования семейных бюджетов в зависимости от уровня доверия, контроля и степени адаптации  (% по столбцу, один ответ)</vt:lpstr>
      <vt:lpstr>Нужно стараться учитывать заранее расходы на …</vt:lpstr>
      <vt:lpstr>Нет смысла планировать семейный бюджет с учетом расходов на …</vt:lpstr>
      <vt:lpstr>Выбор источника финансирования в зависимости от уровня доверия, контроля и степени адаптации </vt:lpstr>
      <vt:lpstr>Доверие еще не стало ресурсом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Инновационный и предпринимательский потенциал российского общества</dc:title>
  <dc:creator>Pavel</dc:creator>
  <cp:lastModifiedBy>Pavel</cp:lastModifiedBy>
  <cp:revision>93</cp:revision>
  <dcterms:created xsi:type="dcterms:W3CDTF">2012-01-19T20:37:18Z</dcterms:created>
  <dcterms:modified xsi:type="dcterms:W3CDTF">2013-01-23T04:19:10Z</dcterms:modified>
</cp:coreProperties>
</file>