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31" r:id="rId11"/>
    <p:sldId id="329" r:id="rId12"/>
    <p:sldId id="330" r:id="rId13"/>
    <p:sldId id="272" r:id="rId1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CCCC"/>
    <a:srgbClr val="99CCFF"/>
    <a:srgbClr val="EB2D2D"/>
    <a:srgbClr val="EB5F5F"/>
    <a:srgbClr val="008080"/>
    <a:srgbClr val="009999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14" autoAdjust="0"/>
    <p:restoredTop sz="94622" autoAdjust="0"/>
  </p:normalViewPr>
  <p:slideViewPr>
    <p:cSldViewPr>
      <p:cViewPr varScale="1">
        <p:scale>
          <a:sx n="100" d="100"/>
          <a:sy n="100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5172724259221313"/>
          <c:y val="8.9660303728796895E-2"/>
          <c:w val="0.47114886717306298"/>
          <c:h val="0.7787043776888126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1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6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-8.7062860643571563E-2"/>
                  <c:y val="-8.2188881797060506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8.0479259090741134E-2"/>
                  <c:y val="4.7276883615677313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2"/>
              <c:layout>
                <c:manualLayout>
                  <c:x val="9.8349370824227789E-3"/>
                  <c:y val="8.2018585182883161E-3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ru-RU" dirty="0"/>
                      <a:t>Упростить процедуру любого усыновления</a:t>
                    </a:r>
                    <a:r>
                      <a:rPr lang="ru-RU" dirty="0" smtClean="0"/>
                      <a:t>,</a:t>
                    </a:r>
                    <a:br>
                      <a:rPr lang="ru-RU" dirty="0" smtClean="0"/>
                    </a:br>
                    <a:r>
                      <a:rPr lang="ru-RU" dirty="0" smtClean="0"/>
                      <a:t>неважно</a:t>
                    </a:r>
                    <a:r>
                      <a:rPr lang="ru-RU" dirty="0"/>
                      <a:t>, за рубеж или </a:t>
                    </a:r>
                    <a:r>
                      <a:rPr lang="ru-RU" dirty="0" smtClean="0"/>
                      <a:t>нет</a:t>
                    </a:r>
                    <a:br>
                      <a:rPr lang="ru-RU" dirty="0" smtClean="0"/>
                    </a:br>
                    <a:r>
                      <a:rPr lang="ru-RU" dirty="0" smtClean="0"/>
                      <a:t>18</a:t>
                    </a:r>
                    <a:endParaRPr lang="ru-RU" dirty="0"/>
                  </a:p>
                </c:rich>
              </c:tx>
              <c:spPr/>
              <c:showVal val="1"/>
              <c:showCatName val="1"/>
              <c:separator>
</c:separator>
            </c:dLbl>
            <c:dLbl>
              <c:idx val="3"/>
              <c:layout>
                <c:manualLayout>
                  <c:x val="1.2021589620758315E-2"/>
                  <c:y val="-2.623978717096196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4"/>
              <c:layout>
                <c:manualLayout>
                  <c:x val="8.1203222351120236E-2"/>
                  <c:y val="-2.5720948828351388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5"/>
              <c:layout>
                <c:manualLayout>
                  <c:x val="3.0753234690667892E-2"/>
                  <c:y val="5.7765923031494429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6"/>
              <c:layout>
                <c:manualLayout>
                  <c:x val="-6.5483944354639417E-2"/>
                  <c:y val="6.9239915886658523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showVal val="1"/>
            <c:showCatName val="1"/>
            <c:separator>
</c:separator>
            <c:showLeaderLines val="1"/>
          </c:dLbls>
          <c:cat>
            <c:strRef>
              <c:f>Лист1!$A$2:$A$8</c:f>
              <c:strCache>
                <c:ptCount val="7"/>
                <c:pt idx="0">
                  <c:v>Облегчить процедуру усыновления в России</c:v>
                </c:pt>
                <c:pt idx="1">
                  <c:v>Увеличить расходы на детские дома</c:v>
                </c:pt>
                <c:pt idx="2">
                  <c:v>Упростить процедуру любого усыновления, неважно, за рубеж или нет</c:v>
                </c:pt>
                <c:pt idx="3">
                  <c:v>Запретить усыновление в США</c:v>
                </c:pt>
                <c:pt idx="4">
                  <c:v>Запретить иностранное усыновление полностью</c:v>
                </c:pt>
                <c:pt idx="5">
                  <c:v>Сохранить нынешнее положение вещей, проблема и так решается</c:v>
                </c:pt>
                <c:pt idx="6">
                  <c:v>Затрудняюсь ответить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37</c:v>
                </c:pt>
                <c:pt idx="1">
                  <c:v>19</c:v>
                </c:pt>
                <c:pt idx="2">
                  <c:v>18</c:v>
                </c:pt>
                <c:pt idx="3">
                  <c:v>10</c:v>
                </c:pt>
                <c:pt idx="4">
                  <c:v>6</c:v>
                </c:pt>
                <c:pt idx="5">
                  <c:v>3</c:v>
                </c:pt>
                <c:pt idx="6">
                  <c:v>7</c:v>
                </c:pt>
              </c:numCache>
            </c:numRef>
          </c:val>
        </c:ser>
        <c:firstSliceAng val="156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3710886829605159E-2"/>
          <c:y val="8.2299193208696525E-2"/>
          <c:w val="0.95997076719206387"/>
          <c:h val="0.73570656659125422"/>
        </c:manualLayout>
      </c:layout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Полностью адекватным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Скорее адекватным</c:v>
                </c:pt>
              </c:strCache>
            </c:strRef>
          </c:tx>
          <c:spPr>
            <a:solidFill>
              <a:srgbClr val="9BBB59">
                <a:lumMod val="75000"/>
                <a:alpha val="66000"/>
              </a:srgbClr>
            </a:solidFill>
            <a:ln>
              <a:noFill/>
            </a:ln>
          </c:spPr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 адекватным</c:v>
                </c:pt>
              </c:strCache>
            </c:strRef>
          </c:tx>
          <c:spPr>
            <a:solidFill>
              <a:srgbClr val="C0504D">
                <a:lumMod val="75000"/>
                <a:alpha val="71000"/>
              </a:srgbClr>
            </a:solidFill>
            <a:ln>
              <a:noFill/>
            </a:ln>
          </c:spPr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Совершенно не адекватным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</c:spPr>
          <c:dLbls>
            <c:dLbl>
              <c:idx val="0"/>
              <c:layout>
                <c:manualLayout>
                  <c:x val="4.4444133374394578E-3"/>
                  <c:y val="-0.23479475709539907"/>
                </c:manualLayout>
              </c:layout>
              <c:dLblPos val="ctr"/>
              <c:showVal val="1"/>
              <c:showSerName val="1"/>
              <c:separator>
</c:separator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ctr"/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</c:spPr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39</c:v>
                </c:pt>
              </c:numCache>
            </c:numRef>
          </c:val>
        </c:ser>
        <c:dLbls>
          <c:showVal val="1"/>
        </c:dLbls>
        <c:overlap val="100"/>
        <c:axId val="88938368"/>
        <c:axId val="88939904"/>
      </c:barChart>
      <c:catAx>
        <c:axId val="88938368"/>
        <c:scaling>
          <c:orientation val="minMax"/>
        </c:scaling>
        <c:delete val="1"/>
        <c:axPos val="l"/>
        <c:tickLblPos val="nextTo"/>
        <c:crossAx val="88939904"/>
        <c:crosses val="autoZero"/>
        <c:auto val="1"/>
        <c:lblAlgn val="ctr"/>
        <c:lblOffset val="100"/>
      </c:catAx>
      <c:valAx>
        <c:axId val="88939904"/>
        <c:scaling>
          <c:orientation val="minMax"/>
          <c:max val="100"/>
        </c:scaling>
        <c:delete val="1"/>
        <c:axPos val="b"/>
        <c:numFmt formatCode="General" sourceLinked="0"/>
        <c:tickLblPos val="nextTo"/>
        <c:crossAx val="88938368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5172724259221313"/>
          <c:y val="8.9660303728796964E-2"/>
          <c:w val="0.47114886717306337"/>
          <c:h val="0.7787043776888141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1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-3.7308322482638892E-2"/>
                  <c:y val="-1.174003831417626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Против </a:t>
                    </a:r>
                    <a:r>
                      <a:rPr lang="ru-RU" dirty="0"/>
                      <a:t>российских коррупционеров, обирающих страну и </a:t>
                    </a:r>
                    <a:r>
                      <a:rPr lang="ru-RU" dirty="0" smtClean="0"/>
                      <a:t>«отмывающих» </a:t>
                    </a:r>
                    <a:r>
                      <a:rPr lang="ru-RU" dirty="0"/>
                      <a:t>награбленное в США
37</a:t>
                    </a:r>
                  </a:p>
                </c:rich>
              </c:tx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0.21087375289991134"/>
                  <c:y val="6.1727963019992521E-4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ru-RU" sz="1400" dirty="0" smtClean="0"/>
                      <a:t>Против </a:t>
                    </a:r>
                    <a:r>
                      <a:rPr lang="ru-RU" sz="1400" dirty="0"/>
                      <a:t>российских чиновников и сотрудников правоохранительных органов</a:t>
                    </a:r>
                    <a:r>
                      <a:rPr lang="ru-RU" sz="1400" dirty="0" smtClean="0"/>
                      <a:t>,</a:t>
                    </a:r>
                    <a:br>
                      <a:rPr lang="ru-RU" sz="1400" dirty="0" smtClean="0"/>
                    </a:br>
                    <a:r>
                      <a:rPr lang="ru-RU" sz="1400" dirty="0" smtClean="0"/>
                      <a:t>нарушающих </a:t>
                    </a:r>
                    <a:r>
                      <a:rPr lang="ru-RU" sz="1400" dirty="0"/>
                      <a:t>права человека в России
17</a:t>
                    </a:r>
                  </a:p>
                </c:rich>
              </c:tx>
              <c:spPr/>
              <c:showVal val="1"/>
              <c:showCatName val="1"/>
              <c:separator>
</c:separator>
            </c:dLbl>
            <c:dLbl>
              <c:idx val="3"/>
              <c:layout>
                <c:manualLayout>
                  <c:x val="0.12601036663160461"/>
                  <c:y val="9.1175409290418147E-2"/>
                </c:manualLayout>
              </c:layout>
              <c:showVal val="1"/>
              <c:showCatName val="1"/>
              <c:separator>
</c:separator>
            </c:dLbl>
            <c:dLbl>
              <c:idx val="4"/>
              <c:layout>
                <c:manualLayout>
                  <c:x val="-3.4411928213711118E-3"/>
                  <c:y val="6.0922097172062178E-2"/>
                </c:manualLayout>
              </c:layout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Против российских коррупционеров, обирающих страну и "отмывающих" награбленное в США</c:v>
                </c:pt>
                <c:pt idx="1">
                  <c:v>Против российских чиновников и сотрудников правоохранительных органов, нарушающих права человека в России</c:v>
                </c:pt>
                <c:pt idx="2">
                  <c:v>Против России и российского народа в целом</c:v>
                </c:pt>
                <c:pt idx="3">
                  <c:v>Против Владимира Путина и его политического курса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37</c:v>
                </c:pt>
                <c:pt idx="1">
                  <c:v>17</c:v>
                </c:pt>
                <c:pt idx="2">
                  <c:v>9</c:v>
                </c:pt>
                <c:pt idx="3">
                  <c:v>9</c:v>
                </c:pt>
                <c:pt idx="4">
                  <c:v>29</c:v>
                </c:pt>
              </c:numCache>
            </c:numRef>
          </c:val>
        </c:ser>
        <c:dLbls>
          <c:showVal val="1"/>
        </c:dLbls>
        <c:firstSliceAng val="18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3710886829605159E-2"/>
          <c:y val="8.2299193208696525E-2"/>
          <c:w val="0.95997076719206387"/>
          <c:h val="0.73570656659125422"/>
        </c:manualLayout>
      </c:layout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Целиком положительно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</c:spPr>
          <c:dLbls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Скорее положительно</c:v>
                </c:pt>
              </c:strCache>
            </c:strRef>
          </c:tx>
          <c:spPr>
            <a:solidFill>
              <a:srgbClr val="9BBB59">
                <a:lumMod val="75000"/>
                <a:alpha val="66000"/>
              </a:srgbClr>
            </a:solidFill>
            <a:ln>
              <a:noFill/>
            </a:ln>
          </c:spPr>
          <c:dLbls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отрицательно</c:v>
                </c:pt>
              </c:strCache>
            </c:strRef>
          </c:tx>
          <c:spPr>
            <a:solidFill>
              <a:srgbClr val="C0504D">
                <a:lumMod val="75000"/>
                <a:alpha val="71000"/>
              </a:srgbClr>
            </a:solidFill>
            <a:ln>
              <a:noFill/>
            </a:ln>
          </c:spPr>
          <c:dLbls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Резко отрицательно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</c:spPr>
          <c:dLbls>
            <c:dLbl>
              <c:idx val="0"/>
              <c:layout>
                <c:manualLayout>
                  <c:x val="4.4444133374394578E-3"/>
                  <c:y val="-0.23479475709539901"/>
                </c:manualLayout>
              </c:layout>
              <c:dLblPos val="ctr"/>
              <c:showVal val="1"/>
              <c:showSerName val="1"/>
              <c:separator>
</c:separator>
            </c:dLbl>
            <c:dLblPos val="ctr"/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</c:spPr>
          <c:dLbls>
            <c:showVal val="1"/>
            <c:showSerName val="1"/>
            <c:separator>
</c:separator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</c:ser>
        <c:dLbls>
          <c:showVal val="1"/>
        </c:dLbls>
        <c:overlap val="100"/>
        <c:axId val="79454208"/>
        <c:axId val="79455744"/>
      </c:barChart>
      <c:catAx>
        <c:axId val="79454208"/>
        <c:scaling>
          <c:orientation val="minMax"/>
        </c:scaling>
        <c:delete val="1"/>
        <c:axPos val="l"/>
        <c:tickLblPos val="nextTo"/>
        <c:crossAx val="79455744"/>
        <c:crosses val="autoZero"/>
        <c:auto val="1"/>
        <c:lblAlgn val="ctr"/>
        <c:lblOffset val="100"/>
      </c:catAx>
      <c:valAx>
        <c:axId val="79455744"/>
        <c:scaling>
          <c:orientation val="minMax"/>
          <c:max val="100"/>
        </c:scaling>
        <c:delete val="1"/>
        <c:axPos val="b"/>
        <c:numFmt formatCode="General" sourceLinked="0"/>
        <c:tickLblPos val="nextTo"/>
        <c:crossAx val="79454208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4274101700928424"/>
          <c:y val="8.876849610052237E-2"/>
          <c:w val="0.48762739788936138"/>
          <c:h val="0.7794781190745354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4"/>
            <c:spPr>
              <a:solidFill>
                <a:schemeClr val="bg1">
                  <a:lumMod val="50000"/>
                </a:schemeClr>
              </a:solidFill>
              <a:ln>
                <a:noFill/>
              </a:ln>
            </c:spPr>
          </c:dPt>
          <c:dLbls>
            <c:dLbl>
              <c:idx val="0"/>
              <c:layout>
                <c:manualLayout>
                  <c:x val="8.5480481282353086E-3"/>
                  <c:y val="6.141423668540251E-3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2.7465786280916806E-2"/>
                  <c:y val="2.1934891620165552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2"/>
              <c:layout>
                <c:manualLayout>
                  <c:x val="8.4530959560397023E-2"/>
                  <c:y val="1.8296406944673219E-2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ru-RU" dirty="0"/>
                      <a:t>Разрешать только в крайних случаях (когда ребенок тяжело </a:t>
                    </a:r>
                    <a:r>
                      <a:rPr lang="ru-RU" dirty="0" smtClean="0"/>
                      <a:t>болен</a:t>
                    </a:r>
                    <a:br>
                      <a:rPr lang="ru-RU" dirty="0" smtClean="0"/>
                    </a:br>
                    <a:r>
                      <a:rPr lang="ru-RU" dirty="0" smtClean="0"/>
                      <a:t>и </a:t>
                    </a:r>
                    <a:r>
                      <a:rPr lang="ru-RU" dirty="0"/>
                      <a:t>т.п.)
22</a:t>
                    </a:r>
                  </a:p>
                </c:rich>
              </c:tx>
              <c:spPr/>
              <c:showVal val="1"/>
              <c:showCatName val="1"/>
              <c:separator>
</c:separator>
            </c:dLbl>
            <c:dLbl>
              <c:idx val="3"/>
              <c:layout>
                <c:manualLayout>
                  <c:x val="4.4887839511066834E-2"/>
                  <c:y val="1.3950345120143324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4"/>
              <c:layout>
                <c:manualLayout>
                  <c:x val="1.8458622285387759E-2"/>
                  <c:y val="-7.648527269267417E-3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5"/>
              <c:layout>
                <c:manualLayout>
                  <c:x val="3.0753234690667888E-2"/>
                  <c:y val="5.7765923031494436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6"/>
              <c:layout>
                <c:manualLayout>
                  <c:x val="-0.1909733209334015"/>
                  <c:y val="6.9063523617775804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showVal val="1"/>
            <c:showCatName val="1"/>
            <c:separator>
</c:separator>
            <c:showLeaderLines val="1"/>
          </c:dLbls>
          <c:cat>
            <c:strRef>
              <c:f>Лист1!$A$2:$A$6</c:f>
              <c:strCache>
                <c:ptCount val="5"/>
                <c:pt idx="0">
                  <c:v>Всячески поддерживать</c:v>
                </c:pt>
                <c:pt idx="1">
                  <c:v>Разрешать, но систематически контролировать положение детей в новых семьях  за рубежом</c:v>
                </c:pt>
                <c:pt idx="2">
                  <c:v>Разрешать только в крайних случаях (когда ребенок тяжело болен и т.п.)</c:v>
                </c:pt>
                <c:pt idx="3">
                  <c:v>Полностью запретить</c:v>
                </c:pt>
                <c:pt idx="4">
                  <c:v>Затрудняюсь ответить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</c:v>
                </c:pt>
                <c:pt idx="1">
                  <c:v>39</c:v>
                </c:pt>
                <c:pt idx="2">
                  <c:v>22</c:v>
                </c:pt>
                <c:pt idx="3">
                  <c:v>25</c:v>
                </c:pt>
                <c:pt idx="4">
                  <c:v>7</c:v>
                </c:pt>
              </c:numCache>
            </c:numRef>
          </c:val>
        </c:ser>
        <c:firstSliceAng val="18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5172724259221313"/>
          <c:y val="8.9660303728796895E-2"/>
          <c:w val="0.47114886717306315"/>
          <c:h val="0.7787043776888137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1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5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-6.3936266295202028E-3"/>
                  <c:y val="7.0896558320968403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5.2094888180642514E-2"/>
                  <c:y val="1.5178274245577375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2"/>
              <c:layout>
                <c:manualLayout>
                  <c:x val="3.8592552841848387E-3"/>
                  <c:y val="1.31401821626212E-2"/>
                </c:manualLayout>
              </c:layout>
              <c:tx>
                <c:rich>
                  <a:bodyPr/>
                  <a:lstStyle/>
                  <a:p>
                    <a:pPr>
                      <a:defRPr sz="1400"/>
                    </a:pPr>
                    <a:r>
                      <a:rPr lang="ru-RU" dirty="0"/>
                      <a:t>В приютах и домах</a:t>
                    </a:r>
                    <a:r>
                      <a:rPr lang="ru-RU" dirty="0" smtClean="0"/>
                      <a:t>,</a:t>
                    </a:r>
                    <a:br>
                      <a:rPr lang="ru-RU" dirty="0" smtClean="0"/>
                    </a:br>
                    <a:r>
                      <a:rPr lang="ru-RU" dirty="0" smtClean="0"/>
                      <a:t>находящихся </a:t>
                    </a:r>
                    <a:r>
                      <a:rPr lang="ru-RU" dirty="0"/>
                      <a:t>под попечением Церкви
16</a:t>
                    </a:r>
                  </a:p>
                </c:rich>
              </c:tx>
              <c:spPr/>
              <c:showVal val="1"/>
              <c:showCatName val="1"/>
              <c:separator>
</c:separator>
            </c:dLbl>
            <c:dLbl>
              <c:idx val="3"/>
              <c:layout>
                <c:manualLayout>
                  <c:x val="1.2021589620758319E-2"/>
                  <c:y val="-2.623978717096196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4"/>
              <c:layout>
                <c:manualLayout>
                  <c:x val="8.2697201616445559E-2"/>
                  <c:y val="2.8599585965763629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5"/>
              <c:layout>
                <c:manualLayout>
                  <c:x val="2.3687461490377402E-3"/>
                  <c:y val="-6.2972243219450641E-4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6"/>
              <c:layout>
                <c:manualLayout>
                  <c:x val="-6.5483944354639403E-2"/>
                  <c:y val="6.9239915886658523E-2"/>
                </c:manualLayout>
              </c:layout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showVal val="1"/>
            <c:showCatName val="1"/>
            <c:separator>
</c:separator>
            <c:showLeaderLines val="1"/>
          </c:dLbls>
          <c:cat>
            <c:strRef>
              <c:f>Лист1!$A$2:$A$7</c:f>
              <c:strCache>
                <c:ptCount val="6"/>
                <c:pt idx="0">
                  <c:v>В российских приемных семьях</c:v>
                </c:pt>
                <c:pt idx="1">
                  <c:v>В западных приемных семьях</c:v>
                </c:pt>
                <c:pt idx="2">
                  <c:v>В приютах и домах, находящихся под попечением Церкви</c:v>
                </c:pt>
                <c:pt idx="3">
                  <c:v>В российских государственных детских домах и интернатах</c:v>
                </c:pt>
                <c:pt idx="4">
                  <c:v>В американских приемных семьях</c:v>
                </c:pt>
                <c:pt idx="5">
                  <c:v>Затрудняюсь ответить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36</c:v>
                </c:pt>
                <c:pt idx="1">
                  <c:v>18</c:v>
                </c:pt>
                <c:pt idx="2">
                  <c:v>16</c:v>
                </c:pt>
                <c:pt idx="3">
                  <c:v>9</c:v>
                </c:pt>
                <c:pt idx="4">
                  <c:v>4</c:v>
                </c:pt>
                <c:pt idx="5">
                  <c:v>18</c:v>
                </c:pt>
              </c:numCache>
            </c:numRef>
          </c:val>
        </c:ser>
        <c:firstSliceAng val="18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4274101700928424"/>
          <c:y val="8.8768496100522468E-2"/>
          <c:w val="0.48762739788936155"/>
          <c:h val="0.7794781190745357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Да</a:t>
                    </a:r>
                    <a:r>
                      <a:rPr lang="ru-RU" dirty="0"/>
                      <a:t>
24</a:t>
                    </a:r>
                  </a:p>
                </c:rich>
              </c:tx>
              <c:dLblPos val="ctr"/>
              <c:showVal val="1"/>
              <c:showCatName val="1"/>
              <c:separator>
</c:separator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Нет</a:t>
                    </a:r>
                    <a:r>
                      <a:rPr lang="ru-RU"/>
                      <a:t>
64</a:t>
                    </a:r>
                  </a:p>
                </c:rich>
              </c:tx>
              <c:dLblPos val="ctr"/>
              <c:showVal val="1"/>
              <c:showCatName val="1"/>
              <c:separator>
</c:separator>
            </c:dLbl>
            <c:dLbl>
              <c:idx val="2"/>
              <c:layout>
                <c:manualLayout>
                  <c:x val="2.3902727192951684E-2"/>
                  <c:y val="8.1193678701683508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Не </a:t>
                    </a:r>
                    <a:r>
                      <a:rPr lang="ru-RU" dirty="0"/>
                      <a:t>знаю
12</a:t>
                    </a:r>
                  </a:p>
                </c:rich>
              </c:tx>
              <c:dLblPos val="ctr"/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2200"/>
                </a:pPr>
                <a:endParaRPr lang="ru-RU"/>
              </a:p>
            </c:txPr>
            <c:dLblPos val="ctr"/>
            <c:showVal val="1"/>
            <c:showCatName val="1"/>
            <c:separator>
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   Да</c:v>
                </c:pt>
                <c:pt idx="1">
                  <c:v>   Нет</c:v>
                </c:pt>
                <c:pt idx="2">
                  <c:v>   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24</c:v>
                </c:pt>
                <c:pt idx="1">
                  <c:v>64</c:v>
                </c:pt>
                <c:pt idx="2">
                  <c:v>12</c:v>
                </c:pt>
              </c:numCache>
            </c:numRef>
          </c:val>
        </c:ser>
        <c:firstSliceAng val="18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39957471906763642"/>
          <c:y val="2.5581395348837209E-2"/>
          <c:w val="0.58477248657803693"/>
          <c:h val="0.94883720930232551"/>
        </c:manualLayout>
      </c:layout>
      <c:barChart>
        <c:barDir val="bar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Они хотят денег, хотят получить какие-то льготы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dLbls>
            <c:showVal val="1"/>
          </c:dLbls>
          <c:cat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Они могут обеспечить таким детям лучшее медицинское лечение и развитие, чем у нас в России</c:v>
                </c:pt>
              </c:strCache>
            </c:strRef>
          </c:tx>
          <c:spPr>
            <a:solidFill>
              <a:srgbClr val="008000"/>
            </a:solidFill>
          </c:spPr>
          <c:dLbls>
            <c:showVal val="1"/>
          </c:dLbls>
          <c:cat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cat>
          <c:val>
            <c:numRef>
              <c:f>Лист1!$B$3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Из гуманных соображений, из сочувствия и сострадания к детям</c:v>
                </c:pt>
              </c:strCache>
            </c:strRef>
          </c:tx>
          <c:dLbls>
            <c:showVal val="1"/>
          </c:dLbls>
          <c:cat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cat>
          <c:val>
            <c:numRef>
              <c:f>Лист1!$B$4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С какими-то неблаговидными или даже преступными намерениями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</c:spPr>
          <c:dLbls>
            <c:showVal val="1"/>
          </c:dLbls>
          <c:cat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cat>
          <c:val>
            <c:numRef>
              <c:f>Лист1!$B$5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В связи с желанием иметь полноценную семью, с детьми</c:v>
                </c:pt>
              </c:strCache>
            </c:strRef>
          </c:tx>
          <c:dLbls>
            <c:showVal val="1"/>
          </c:dLbls>
          <c:cat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cat>
          <c:val>
            <c:numRef>
              <c:f>Лист1!$B$6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Ничего не знаю об этом, затрудняюсь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howVal val="1"/>
          </c:dLbls>
          <c:cat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cat>
          <c:val>
            <c:numRef>
              <c:f>Лист1!$B$7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</c:ser>
        <c:dLbls>
          <c:showVal val="1"/>
        </c:dLbls>
        <c:axId val="88596480"/>
        <c:axId val="88598016"/>
      </c:barChart>
      <c:catAx>
        <c:axId val="88596480"/>
        <c:scaling>
          <c:orientation val="maxMin"/>
        </c:scaling>
        <c:delete val="1"/>
        <c:axPos val="l"/>
        <c:majorTickMark val="none"/>
        <c:tickLblPos val="none"/>
        <c:crossAx val="88598016"/>
        <c:crosses val="autoZero"/>
        <c:auto val="1"/>
        <c:lblAlgn val="ctr"/>
        <c:lblOffset val="100"/>
      </c:catAx>
      <c:valAx>
        <c:axId val="88598016"/>
        <c:scaling>
          <c:orientation val="minMax"/>
          <c:max val="35"/>
        </c:scaling>
        <c:delete val="1"/>
        <c:axPos val="t"/>
        <c:numFmt formatCode="General" sourceLinked="1"/>
        <c:tickLblPos val="nextTo"/>
        <c:crossAx val="88596480"/>
        <c:crosses val="autoZero"/>
        <c:crossBetween val="between"/>
      </c:valAx>
    </c:plotArea>
    <c:legend>
      <c:legendPos val="l"/>
      <c:layout>
        <c:manualLayout>
          <c:xMode val="edge"/>
          <c:yMode val="edge"/>
          <c:x val="1.4229813049388444E-2"/>
          <c:y val="0.11200878959897455"/>
          <c:w val="0.44653310213061764"/>
          <c:h val="0.78993590917414391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4274101700928424"/>
          <c:y val="8.8768496100522537E-2"/>
          <c:w val="0.48762739788936177"/>
          <c:h val="0.7794781190745360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-1.5280335936832824E-2"/>
                  <c:y val="-9.2855633201633057E-3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6.1696561936177417E-2"/>
                  <c:y val="0.12477557976949877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1.6325256830804217E-2"/>
                  <c:y val="-5.7473015042078619E-3"/>
                </c:manualLayout>
              </c:layout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Он действительно направлен на защиту интересов российских детей</c:v>
                </c:pt>
                <c:pt idx="1">
                  <c:v>Попытки объяснить его принятие интересами российских детей - это демагогия и циничная манипуляция общественным мнением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38</c:v>
                </c:pt>
                <c:pt idx="1">
                  <c:v>40</c:v>
                </c:pt>
                <c:pt idx="2">
                  <c:v>22</c:v>
                </c:pt>
              </c:numCache>
            </c:numRef>
          </c:val>
        </c:ser>
        <c:dLbls>
          <c:showVal val="1"/>
        </c:dLbls>
        <c:firstSliceAng val="205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6806769741688221"/>
          <c:y val="0.16620297787358732"/>
          <c:w val="0.41736773098892138"/>
          <c:h val="0.689816110940022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1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6">
                  <a:lumMod val="75000"/>
                </a:schemeClr>
              </a:solidFill>
            </c:spPr>
          </c:dPt>
          <c:dPt>
            <c:idx val="5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0"/>
              <c:layout>
                <c:manualLayout>
                  <c:x val="-6.3936266295202045E-3"/>
                  <c:y val="7.0896558320968403E-2"/>
                </c:manualLayout>
              </c:layout>
              <c:showVal val="1"/>
              <c:showCatName val="1"/>
              <c:separator>
</c:separator>
            </c:dLbl>
            <c:dLbl>
              <c:idx val="1"/>
              <c:layout>
                <c:manualLayout>
                  <c:x val="-5.2094888180642514E-2"/>
                  <c:y val="1.5178274245577383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0" dirty="0" smtClean="0"/>
                      <a:t>Желанием «отомстить» </a:t>
                    </a:r>
                    <a:r>
                      <a:rPr lang="ru-RU" sz="1400" b="0" dirty="0"/>
                      <a:t>США за принятие </a:t>
                    </a:r>
                    <a:r>
                      <a:rPr lang="ru-RU" sz="1400" b="0" dirty="0" smtClean="0"/>
                      <a:t>«Акта Магнитского»</a:t>
                    </a:r>
                    <a:r>
                      <a:rPr lang="ru-RU" sz="1400" b="0" dirty="0"/>
                      <a:t>
18</a:t>
                    </a:r>
                  </a:p>
                </c:rich>
              </c:tx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3.6476596853921198E-2"/>
                  <c:y val="7.9458955862270534E-4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0.10315073704388669"/>
                  <c:y val="-2.2947248740944016E-3"/>
                </c:manualLayout>
              </c:layout>
              <c:tx>
                <c:rich>
                  <a:bodyPr/>
                  <a:lstStyle/>
                  <a:p>
                    <a:r>
                      <a:rPr lang="ru-RU" sz="1400" b="0" dirty="0" smtClean="0"/>
                      <a:t>Стремлением </a:t>
                    </a:r>
                    <a:r>
                      <a:rPr lang="ru-RU" sz="1400" b="0" dirty="0"/>
                      <a:t>защитить интересы российских коррумпированных чиновников, оградить их от санкций по </a:t>
                    </a:r>
                    <a:r>
                      <a:rPr lang="ru-RU" sz="1400" b="0" dirty="0" smtClean="0"/>
                      <a:t>«Акту Магнитского», </a:t>
                    </a:r>
                    <a:r>
                      <a:rPr lang="ru-RU" sz="1400" b="0" dirty="0"/>
                      <a:t>вступив с США в какой-то странный "торг"
9</a:t>
                    </a:r>
                  </a:p>
                </c:rich>
              </c:tx>
              <c:showVal val="1"/>
              <c:showCatName val="1"/>
              <c:separator>
</c:separator>
            </c:dLbl>
            <c:dLbl>
              <c:idx val="4"/>
              <c:layout>
                <c:manualLayout>
                  <c:x val="0.19324731488384714"/>
                  <c:y val="0.12242608975615234"/>
                </c:manualLayout>
              </c:layout>
              <c:spPr>
                <a:ln w="3175"/>
              </c:spPr>
              <c:txPr>
                <a:bodyPr/>
                <a:lstStyle/>
                <a:p>
                  <a:pPr>
                    <a:defRPr sz="1400" b="0"/>
                  </a:pPr>
                  <a:endParaRPr lang="ru-RU"/>
                </a:p>
              </c:txPr>
              <c:showVal val="1"/>
              <c:showCatName val="1"/>
              <c:separator>
</c:separator>
            </c:dLbl>
            <c:dLbl>
              <c:idx val="5"/>
              <c:layout>
                <c:manualLayout>
                  <c:x val="-1.2570458346557102E-2"/>
                  <c:y val="0"/>
                </c:manualLayout>
              </c:layout>
              <c:showVal val="1"/>
              <c:showCatName val="1"/>
              <c:separator>
</c:separator>
            </c:dLbl>
            <c:dLbl>
              <c:idx val="6"/>
              <c:layout>
                <c:manualLayout>
                  <c:x val="-6.5483944354639431E-2"/>
                  <c:y val="6.9239915886658523E-2"/>
                </c:manualLayout>
              </c:layout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1400" b="0"/>
                </a:pPr>
                <a:endParaRPr lang="ru-RU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Лист1!$A$2:$A$8</c:f>
              <c:strCache>
                <c:ptCount val="7"/>
                <c:pt idx="0">
                  <c:v>Стремлением оградить российских детей-сирот от насилия в США</c:v>
                </c:pt>
                <c:pt idx="1">
                  <c:v>Желанием "отомстить" США за принятие "Акта Магнитского"</c:v>
                </c:pt>
                <c:pt idx="2">
                  <c:v>Убеждением, что наших детей в принципе нельзя отдавать заграницу на усыновление</c:v>
                </c:pt>
                <c:pt idx="3">
                  <c:v>Стремлением защитить интересы российских коррумпированных чиновников, оградить их от санкций по "Акту Магнитского, вступив с США в какой-то странный "торг"</c:v>
                </c:pt>
                <c:pt idx="4">
                  <c:v>Желанием подменить проблему коррумпированности и произвола российской власти разговорами о плохом обращении с усыновленными российскими сиротами в США</c:v>
                </c:pt>
                <c:pt idx="5">
                  <c:v>Стремлением заставить американцев с уважением относиться к России и перестать вмешиваться в ее внутренние дела</c:v>
                </c:pt>
                <c:pt idx="6">
                  <c:v>Затрудняюсь ответить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31</c:v>
                </c:pt>
                <c:pt idx="1">
                  <c:v>18</c:v>
                </c:pt>
                <c:pt idx="2">
                  <c:v>12</c:v>
                </c:pt>
                <c:pt idx="3">
                  <c:v>9</c:v>
                </c:pt>
                <c:pt idx="4">
                  <c:v>8</c:v>
                </c:pt>
                <c:pt idx="5">
                  <c:v>8</c:v>
                </c:pt>
                <c:pt idx="6">
                  <c:v>14</c:v>
                </c:pt>
              </c:numCache>
            </c:numRef>
          </c:val>
        </c:ser>
        <c:firstSliceAng val="19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30960481770833331"/>
          <c:y val="0.13588639846743311"/>
          <c:w val="0.3804293619791671"/>
          <c:h val="0.6716545977011497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1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bg1">
                  <a:lumMod val="50000"/>
                </a:schemeClr>
              </a:solidFill>
            </c:spPr>
          </c:dPt>
          <c:dLbls>
            <c:dLbl>
              <c:idx val="1"/>
              <c:layout>
                <c:manualLayout>
                  <c:x val="-9.8183810763888893E-2"/>
                  <c:y val="0.12745632183908046"/>
                </c:manualLayout>
              </c:layout>
              <c:showVal val="1"/>
              <c:showCatName val="1"/>
              <c:separator>
</c:separator>
            </c:dLbl>
            <c:dLbl>
              <c:idx val="2"/>
              <c:layout>
                <c:manualLayout>
                  <c:x val="-0.11392534722222222"/>
                  <c:y val="0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4.5475965711805545E-2"/>
                  <c:y val="6.0823754789272031E-4"/>
                </c:manualLayout>
              </c:layout>
              <c:showVal val="1"/>
              <c:showCatName val="1"/>
              <c:separator>
</c:separator>
            </c:dLbl>
            <c:dLbl>
              <c:idx val="4"/>
              <c:layout>
                <c:manualLayout>
                  <c:x val="8.2838975694444567E-2"/>
                  <c:y val="0.11472432950191574"/>
                </c:manualLayout>
              </c:layout>
              <c:showVal val="1"/>
              <c:showCatName val="1"/>
              <c:separator>
</c:separator>
            </c:dLbl>
            <c:dLbl>
              <c:idx val="5"/>
              <c:layout>
                <c:manualLayout>
                  <c:x val="5.892545572916677E-2"/>
                  <c:y val="0.2937492337164751"/>
                </c:manualLayout>
              </c:layout>
              <c:showVal val="1"/>
              <c:showCatName val="1"/>
              <c:separator>
</c:separator>
            </c:dLbl>
            <c:dLbl>
              <c:idx val="6"/>
              <c:layout>
                <c:manualLayout>
                  <c:x val="-7.0169325086805553E-2"/>
                  <c:y val="7.3620498084291192E-2"/>
                </c:manualLayout>
              </c:layout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  <c:showCatName val="1"/>
            <c:separator>
</c:separator>
            <c:showLeaderLines val="1"/>
          </c:dLbls>
          <c:cat>
            <c:strRef>
              <c:f>Лист1!$A$2:$A$8</c:f>
              <c:strCache>
                <c:ptCount val="7"/>
                <c:pt idx="0">
                  <c:v>"Акт Магнитского" создал реальную угрозу интересам высших государственных чиновников, которая требовала немедленной реакции</c:v>
                </c:pt>
                <c:pt idx="1">
                  <c:v>Депутаты Думы были возмущены принятием "Акта Магнитского", восприняв его как оскорбление России и ее руководства</c:v>
                </c:pt>
                <c:pt idx="2">
                  <c:v>Депутаты Думы олосовали из стремления продемонстрировать лояльность Путину и его окружению</c:v>
                </c:pt>
                <c:pt idx="3">
                  <c:v>Депутаты давно готовили этот закон и приняли его без особой поспешности</c:v>
                </c:pt>
                <c:pt idx="4">
                  <c:v>Власти пытались таким образом нейтрализовать растущую в российском обществе поддержку "Акта Магнитского"</c:v>
                </c:pt>
                <c:pt idx="5">
                  <c:v>Депутаты Думы голосовали из страха перед Путиным и его окружением</c:v>
                </c:pt>
                <c:pt idx="6">
                  <c:v>Затрудняюсь ответить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25</c:v>
                </c:pt>
                <c:pt idx="1">
                  <c:v>22</c:v>
                </c:pt>
                <c:pt idx="2">
                  <c:v>14</c:v>
                </c:pt>
                <c:pt idx="3">
                  <c:v>14</c:v>
                </c:pt>
                <c:pt idx="4">
                  <c:v>9</c:v>
                </c:pt>
                <c:pt idx="5">
                  <c:v>5</c:v>
                </c:pt>
                <c:pt idx="6">
                  <c:v>27</c:v>
                </c:pt>
              </c:numCache>
            </c:numRef>
          </c:val>
        </c:ser>
        <c:dLbls>
          <c:showVal val="1"/>
        </c:dLbls>
        <c:firstSliceAng val="180"/>
      </c:pie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A9EB2-F2B4-425E-88C8-8FBD56077D4F}" type="datetimeFigureOut">
              <a:rPr lang="ru-RU" smtClean="0"/>
              <a:pPr/>
              <a:t>1/29/2013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9B2CD-B616-4FD0-A951-E379D01223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5686085-F274-4CF6-8377-69F788A7D425}" type="datetimeFigureOut">
              <a:rPr lang="ru-RU"/>
              <a:pPr>
                <a:defRPr/>
              </a:pPr>
              <a:t>1/29/2013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5A052BC-E124-41CF-9A0A-F4256754A6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41DA1-DBB9-4715-90C8-B9D41F9586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DE10C-70A8-477D-9408-3CE65861F6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E33FA-EAEC-4A25-9184-295F910ACD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10E40-51F0-4D97-81DC-25CD272792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829F6-5FA1-4747-9DD9-62CB1AC418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DD045-7C86-43A7-AABC-55A92E2327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C2AAF-6DCA-4591-A47E-6ED39682BE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031EB-AFCB-419A-9A58-A1205CA6B2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C43EB-AFE8-4613-A9D6-1B427ED950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2171D-42B3-440A-B817-F68DAD5DB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BE701-88E1-47BB-A9E6-A07AC63FD7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862AF356-F21B-4ADF-9879-A028D234BD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2875" y="3687763"/>
            <a:ext cx="8858250" cy="1470025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solidFill>
                  <a:srgbClr val="254061"/>
                </a:solidFill>
                <a:latin typeface="Franklin Gothic Book" pitchFamily="34" charset="0"/>
              </a:rPr>
              <a:t>Отношение россиян к принятому «закону Димы Яковлева»</a:t>
            </a:r>
            <a:br>
              <a:rPr lang="ru-RU" sz="2400" b="1" dirty="0" smtClean="0">
                <a:solidFill>
                  <a:srgbClr val="254061"/>
                </a:solidFill>
                <a:latin typeface="Franklin Gothic Book" pitchFamily="34" charset="0"/>
              </a:rPr>
            </a:br>
            <a:r>
              <a:rPr lang="ru-RU" sz="2400" b="1" dirty="0" smtClean="0">
                <a:solidFill>
                  <a:srgbClr val="254061"/>
                </a:solidFill>
                <a:latin typeface="Franklin Gothic Book" pitchFamily="34" charset="0"/>
              </a:rPr>
              <a:t>и проблеме усыновления российских сирот и брошенных детей иностранными родителями</a:t>
            </a:r>
            <a:r>
              <a:rPr lang="ru-RU" sz="3600" b="1" dirty="0" smtClean="0">
                <a:solidFill>
                  <a:srgbClr val="254061"/>
                </a:solidFill>
                <a:latin typeface="Franklin Gothic Book" pitchFamily="34" charset="0"/>
              </a:rPr>
              <a:t/>
            </a:r>
            <a:br>
              <a:rPr lang="ru-RU" sz="3600" b="1" dirty="0" smtClean="0">
                <a:solidFill>
                  <a:srgbClr val="254061"/>
                </a:solidFill>
                <a:latin typeface="Franklin Gothic Book" pitchFamily="34" charset="0"/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  <a:latin typeface="Franklin Gothic Book" pitchFamily="34" charset="0"/>
              </a:rPr>
              <a:t>30 января 2013 г.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4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5075" y="1682750"/>
            <a:ext cx="1584325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00100" y="5778500"/>
            <a:ext cx="7129462" cy="1079500"/>
          </a:xfrm>
        </p:spPr>
        <p:txBody>
          <a:bodyPr/>
          <a:lstStyle/>
          <a:p>
            <a:pPr algn="l" eaLnBrk="1" hangingPunct="1"/>
            <a:r>
              <a:rPr lang="ru-RU" sz="2400" dirty="0" smtClean="0">
                <a:latin typeface="Franklin Gothic Book" pitchFamily="34" charset="0"/>
              </a:rPr>
              <a:t>, </a:t>
            </a:r>
            <a:br>
              <a:rPr lang="ru-RU" sz="2400" dirty="0" smtClean="0">
                <a:latin typeface="Franklin Gothic Book" pitchFamily="34" charset="0"/>
              </a:rPr>
            </a:br>
            <a:endParaRPr lang="ru-RU" sz="2400" dirty="0" smtClean="0">
              <a:latin typeface="Franklin Gothic Book" pitchFamily="34" charset="0"/>
            </a:endParaRPr>
          </a:p>
          <a:p>
            <a:pPr algn="l" eaLnBrk="1" hangingPunct="1"/>
            <a:endParaRPr lang="ru-RU" sz="2400" dirty="0" smtClean="0">
              <a:latin typeface="Franklin Gothic Boo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Как Вы думаете,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почему «закон Димы Яковлева» принят Думой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в рекордно короткие сроки – в течение полутора недель?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Диаграмма 7"/>
          <p:cNvGraphicFramePr/>
          <p:nvPr/>
        </p:nvGraphicFramePr>
        <p:xfrm>
          <a:off x="0" y="1500174"/>
          <a:ext cx="9216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Считаете ли Вы принятие закона, запрещающего усыновление российских детей-сирот американцами, адекватным ответом на «Акт Магнитского»?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Диаграмма 8"/>
          <p:cNvGraphicFramePr/>
          <p:nvPr/>
        </p:nvGraphicFramePr>
        <p:xfrm>
          <a:off x="0" y="1428736"/>
          <a:ext cx="9001156" cy="5246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Как Вы считаете, против кого, прежде всего,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направлен «Акт Магнитского»?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Диаграмма 7"/>
          <p:cNvGraphicFramePr/>
          <p:nvPr/>
        </p:nvGraphicFramePr>
        <p:xfrm>
          <a:off x="0" y="1428736"/>
          <a:ext cx="9216000" cy="52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52738"/>
            <a:ext cx="8218488" cy="2189162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smtClean="0">
              <a:latin typeface="Franklin Gothic Book" pitchFamily="34" charset="0"/>
            </a:endParaRPr>
          </a:p>
          <a:p>
            <a:pPr algn="ctr" eaLnBrk="1" hangingPunct="1">
              <a:buFontTx/>
              <a:buNone/>
            </a:pPr>
            <a:endParaRPr lang="ru-RU" smtClean="0">
              <a:latin typeface="Franklin Gothic Book" pitchFamily="34" charset="0"/>
            </a:endParaRPr>
          </a:p>
          <a:p>
            <a:pPr algn="ctr" eaLnBrk="1" hangingPunct="1">
              <a:buFontTx/>
              <a:buNone/>
            </a:pPr>
            <a:r>
              <a:rPr lang="ru-RU" sz="3600" smtClean="0">
                <a:latin typeface="Franklin Gothic Book" pitchFamily="34" charset="0"/>
              </a:rPr>
              <a:t>Благодарю за внимание!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60420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5075" y="2060575"/>
            <a:ext cx="1584325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Какие действия в отношении сирот должны были бы сейчас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в первую очередь предпринять российский власти?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Диаграмма 7"/>
          <p:cNvGraphicFramePr/>
          <p:nvPr/>
        </p:nvGraphicFramePr>
        <p:xfrm>
          <a:off x="285720" y="1500174"/>
          <a:ext cx="8501122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Как Вы относитесь к принятию закона,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запрещающего усыновление американскими гражданами российских детей («закон Димы Яковлева»)?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Диаграмма 8"/>
          <p:cNvGraphicFramePr/>
          <p:nvPr/>
        </p:nvGraphicFramePr>
        <p:xfrm>
          <a:off x="214282" y="1428736"/>
          <a:ext cx="8572560" cy="5246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Следует ли разрешать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усыновление детей из российских детских домов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приемными родителями из США и стран Западной Европы?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Диаграмма 7"/>
          <p:cNvGraphicFramePr/>
          <p:nvPr/>
        </p:nvGraphicFramePr>
        <p:xfrm>
          <a:off x="285720" y="1397000"/>
          <a:ext cx="8501122" cy="5318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Как Вы думаете, где больные дети,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оставшиеся без попечения родителей, имеют лучшие условия для жизни, восстановления здоровья, развития?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Диаграмма 7"/>
          <p:cNvGraphicFramePr/>
          <p:nvPr/>
        </p:nvGraphicFramePr>
        <p:xfrm>
          <a:off x="285720" y="1500174"/>
          <a:ext cx="8501122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000" dirty="0" smtClean="0">
                <a:solidFill>
                  <a:schemeClr val="bg1"/>
                </a:solidFill>
                <a:latin typeface="Franklin Gothic Book" pitchFamily="34" charset="0"/>
              </a:rPr>
              <a:t>Верите ли Вы, что меры, которые собирается предпринять правительство России в связи с принятием «закона Димы Яковлева» позволят существенно улучшить положение детей в детских домах, решить их медицинские проблемы, обеспечить им счастливое будущее?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Диаграмма 7"/>
          <p:cNvGraphicFramePr/>
          <p:nvPr/>
        </p:nvGraphicFramePr>
        <p:xfrm>
          <a:off x="285720" y="1397000"/>
          <a:ext cx="8501122" cy="5318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Как Вы думаете, почему американцы усыновляют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российских детей, в том числе больных и инвалидов?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Диаграмма 5"/>
          <p:cNvGraphicFramePr/>
          <p:nvPr/>
        </p:nvGraphicFramePr>
        <p:xfrm>
          <a:off x="1" y="1397000"/>
          <a:ext cx="8924924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С каким из двух мнений по поводу «закона Димы Яковлева» Вы бы скорее согласились?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Диаграмма 7"/>
          <p:cNvGraphicFramePr/>
          <p:nvPr/>
        </p:nvGraphicFramePr>
        <p:xfrm>
          <a:off x="285720" y="1397000"/>
          <a:ext cx="8501122" cy="5318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36063" cy="1371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</p:spPr>
        <p:txBody>
          <a:bodyPr/>
          <a:lstStyle/>
          <a:p>
            <a:pPr eaLnBrk="1" hangingPunct="1"/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Как Вы считаете,</a:t>
            </a:r>
            <a:b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Franklin Gothic Book" pitchFamily="34" charset="0"/>
              </a:rPr>
              <a:t>чем объясняется принятие «закона Димы Яковлева»?</a:t>
            </a:r>
          </a:p>
        </p:txBody>
      </p:sp>
      <p:pic>
        <p:nvPicPr>
          <p:cNvPr id="5" name="Picture 2" descr="E:\NEW_DESIGN VCIOM\Logo-LEVADA_la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3888" y="6021388"/>
            <a:ext cx="6953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Диаграмма 7"/>
          <p:cNvGraphicFramePr/>
          <p:nvPr/>
        </p:nvGraphicFramePr>
        <p:xfrm>
          <a:off x="285720" y="1428736"/>
          <a:ext cx="8501122" cy="5143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451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Отношение россиян к принятому «закону Димы Яковлева» и проблеме усыновления российских сирот и брошенных детей иностранными родителями  30 января 2013 г.</vt:lpstr>
      <vt:lpstr>Какие действия в отношении сирот должны были бы сейчас в первую очередь предпринять российский власти?</vt:lpstr>
      <vt:lpstr>Как Вы относитесь к принятию закона, запрещающего усыновление американскими гражданами российских детей («закон Димы Яковлева»)?</vt:lpstr>
      <vt:lpstr>Следует ли разрешать усыновление детей из российских детских домов приемными родителями из США и стран Западной Европы?</vt:lpstr>
      <vt:lpstr>Как Вы думаете, где больные дети, оставшиеся без попечения родителей, имеют лучшие условия для жизни, восстановления здоровья, развития?</vt:lpstr>
      <vt:lpstr>Верите ли Вы, что меры, которые собирается предпринять правительство России в связи с принятием «закона Димы Яковлева» позволят существенно улучшить положение детей в детских домах, решить их медицинские проблемы, обеспечить им счастливое будущее?</vt:lpstr>
      <vt:lpstr>Как Вы думаете, почему американцы усыновляют российских детей, в том числе больных и инвалидов?</vt:lpstr>
      <vt:lpstr>С каким из двух мнений по поводу «закона Димы Яковлева» Вы бы скорее согласились?</vt:lpstr>
      <vt:lpstr>Как Вы считаете, чем объясняется принятие «закона Димы Яковлева»?</vt:lpstr>
      <vt:lpstr>Как Вы думаете, почему «закон Димы Яковлева» принят Думой в рекордно короткие сроки – в течение полутора недель?</vt:lpstr>
      <vt:lpstr>Считаете ли Вы принятие закона, запрещающего усыновление российских детей-сирот американцами, адекватным ответом на «Акт Магнитского»?</vt:lpstr>
      <vt:lpstr>Как Вы считаете, против кого, прежде всего, направлен «Акт Магнитского»?</vt:lpstr>
      <vt:lpstr> </vt:lpstr>
    </vt:vector>
  </TitlesOfParts>
  <Company>NhT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volkov</dc:creator>
  <cp:lastModifiedBy>adele</cp:lastModifiedBy>
  <cp:revision>199</cp:revision>
  <dcterms:created xsi:type="dcterms:W3CDTF">2012-03-19T10:10:18Z</dcterms:created>
  <dcterms:modified xsi:type="dcterms:W3CDTF">2013-01-29T11:57:47Z</dcterms:modified>
</cp:coreProperties>
</file>